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43-F6C5-4D9E-95FC-89AAF6261D9D}" type="datetimeFigureOut">
              <a:rPr lang="de-DE" smtClean="0"/>
              <a:t>19.02.2017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87A5-7352-4A6F-ACD2-C1BAB79E6B6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650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43-F6C5-4D9E-95FC-89AAF6261D9D}" type="datetimeFigureOut">
              <a:rPr lang="de-DE" smtClean="0"/>
              <a:t>19.02.2017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87A5-7352-4A6F-ACD2-C1BAB79E6B6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645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43-F6C5-4D9E-95FC-89AAF6261D9D}" type="datetimeFigureOut">
              <a:rPr lang="de-DE" smtClean="0"/>
              <a:t>19.02.2017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87A5-7352-4A6F-ACD2-C1BAB79E6B6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01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43-F6C5-4D9E-95FC-89AAF6261D9D}" type="datetimeFigureOut">
              <a:rPr lang="de-DE" smtClean="0"/>
              <a:t>19.02.2017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87A5-7352-4A6F-ACD2-C1BAB79E6B6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85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43-F6C5-4D9E-95FC-89AAF6261D9D}" type="datetimeFigureOut">
              <a:rPr lang="de-DE" smtClean="0"/>
              <a:t>19.02.2017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87A5-7352-4A6F-ACD2-C1BAB79E6B6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999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43-F6C5-4D9E-95FC-89AAF6261D9D}" type="datetimeFigureOut">
              <a:rPr lang="de-DE" smtClean="0"/>
              <a:t>19.02.2017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87A5-7352-4A6F-ACD2-C1BAB79E6B6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08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43-F6C5-4D9E-95FC-89AAF6261D9D}" type="datetimeFigureOut">
              <a:rPr lang="de-DE" smtClean="0"/>
              <a:t>19.02.2017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87A5-7352-4A6F-ACD2-C1BAB79E6B6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64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43-F6C5-4D9E-95FC-89AAF6261D9D}" type="datetimeFigureOut">
              <a:rPr lang="de-DE" smtClean="0"/>
              <a:t>19.02.2017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87A5-7352-4A6F-ACD2-C1BAB79E6B6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416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43-F6C5-4D9E-95FC-89AAF6261D9D}" type="datetimeFigureOut">
              <a:rPr lang="de-DE" smtClean="0"/>
              <a:t>19.02.2017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87A5-7352-4A6F-ACD2-C1BAB79E6B6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40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43-F6C5-4D9E-95FC-89AAF6261D9D}" type="datetimeFigureOut">
              <a:rPr lang="de-DE" smtClean="0"/>
              <a:t>19.02.2017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87A5-7352-4A6F-ACD2-C1BAB79E6B6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573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43-F6C5-4D9E-95FC-89AAF6261D9D}" type="datetimeFigureOut">
              <a:rPr lang="de-DE" smtClean="0"/>
              <a:t>19.02.2017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F87A5-7352-4A6F-ACD2-C1BAB79E6B6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54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25943-F6C5-4D9E-95FC-89AAF6261D9D}" type="datetimeFigureOut">
              <a:rPr lang="de-DE" smtClean="0"/>
              <a:t>19.02.2017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87A5-7352-4A6F-ACD2-C1BAB79E6B6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96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26164"/>
            <a:ext cx="9144000" cy="97548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 prstMaterial="matte">
              <a:bevelT w="38100" h="38100"/>
              <a:bevelB w="31750"/>
            </a:sp3d>
          </a:bodyPr>
          <a:lstStyle/>
          <a:p>
            <a:r>
              <a:rPr lang="de-DE" sz="66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Wettbewerb</a:t>
            </a:r>
            <a:endParaRPr lang="de-DE" sz="6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500" dirty="0" smtClean="0">
                <a:solidFill>
                  <a:srgbClr val="0070C0"/>
                </a:solidFill>
              </a:rPr>
              <a:t>Seminar 2017</a:t>
            </a:r>
            <a:endParaRPr lang="de-DE" sz="3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431" t="14924" r="16079" b="7342"/>
          <a:stretch/>
        </p:blipFill>
        <p:spPr>
          <a:xfrm>
            <a:off x="233082" y="318977"/>
            <a:ext cx="9524196" cy="6358969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082" y="145983"/>
            <a:ext cx="2160181" cy="531628"/>
          </a:xfrm>
        </p:spPr>
        <p:txBody>
          <a:bodyPr/>
          <a:lstStyle/>
          <a:p>
            <a:r>
              <a:rPr lang="de-DE" dirty="0" smtClean="0"/>
              <a:t>Ausrüstung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838133" y="2767914"/>
            <a:ext cx="3353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Persönliche Ergänzungen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4487"/>
            <a:ext cx="10515600" cy="132556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vor dem Wettbewerb</a:t>
            </a:r>
            <a:br>
              <a:rPr lang="de-D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49178"/>
            <a:ext cx="10515600" cy="5461687"/>
          </a:xfrm>
        </p:spPr>
        <p:txBody>
          <a:bodyPr>
            <a:normAutofit/>
          </a:bodyPr>
          <a:lstStyle/>
          <a:p>
            <a:r>
              <a:rPr lang="de-DE" sz="2400" dirty="0" smtClean="0"/>
              <a:t>Abflug / Endanflug</a:t>
            </a:r>
          </a:p>
          <a:p>
            <a:r>
              <a:rPr lang="de-DE" sz="2400" dirty="0" smtClean="0"/>
              <a:t>Wenden richtig / optimiert anfliegen</a:t>
            </a:r>
          </a:p>
          <a:p>
            <a:r>
              <a:rPr lang="de-DE" sz="2400" dirty="0" smtClean="0"/>
              <a:t>Wettbewerbsaufgaben überlegen und evtl. mit anderen fliegen</a:t>
            </a:r>
          </a:p>
          <a:p>
            <a:r>
              <a:rPr lang="de-DE" sz="2400" dirty="0" smtClean="0"/>
              <a:t>Taktiken ausprobieren</a:t>
            </a:r>
          </a:p>
          <a:p>
            <a:r>
              <a:rPr lang="de-DE" sz="2400" dirty="0" smtClean="0"/>
              <a:t>Mentales Training , Stressbewältigung</a:t>
            </a:r>
          </a:p>
          <a:p>
            <a:r>
              <a:rPr lang="de-DE" sz="2400" dirty="0" err="1" smtClean="0"/>
              <a:t>Pulkfliegen</a:t>
            </a:r>
            <a:endParaRPr lang="de-DE" sz="2400" dirty="0" smtClean="0"/>
          </a:p>
          <a:p>
            <a:r>
              <a:rPr lang="de-DE" sz="2400" dirty="0" smtClean="0"/>
              <a:t>Trainingswettbewerb (KDF-Vergleichsfliegen)</a:t>
            </a:r>
          </a:p>
          <a:p>
            <a:r>
              <a:rPr lang="de-DE" sz="2400" dirty="0" smtClean="0"/>
              <a:t>Selbstbriefing </a:t>
            </a:r>
          </a:p>
          <a:p>
            <a:r>
              <a:rPr lang="de-DE" sz="2400" dirty="0" smtClean="0"/>
              <a:t>Täglichen Rhythmus festlegen (Aufstehen-Flieger aufbauen, tanken,- Frühstück, Briefing, Planung…. ) </a:t>
            </a:r>
          </a:p>
          <a:p>
            <a:r>
              <a:rPr lang="de-DE" sz="2400" dirty="0" smtClean="0"/>
              <a:t>Immer Fliegen auch bei schlechtem Wetter</a:t>
            </a:r>
          </a:p>
          <a:p>
            <a:r>
              <a:rPr lang="de-DE" sz="2400" dirty="0" smtClean="0"/>
              <a:t>Wettbewerbsordnung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424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2562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Ziele</a:t>
            </a:r>
            <a:br>
              <a:rPr lang="de-D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385391"/>
            <a:ext cx="10515600" cy="3791572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Dabei sein ist alles?</a:t>
            </a:r>
          </a:p>
          <a:p>
            <a:r>
              <a:rPr lang="de-DE" dirty="0" smtClean="0"/>
              <a:t>Unter dem Top 10?</a:t>
            </a:r>
          </a:p>
          <a:p>
            <a:r>
              <a:rPr lang="de-DE" dirty="0" smtClean="0"/>
              <a:t>Nicht Letzter?</a:t>
            </a:r>
          </a:p>
          <a:p>
            <a:r>
              <a:rPr lang="de-DE" dirty="0" smtClean="0"/>
              <a:t>Qualifizieren?</a:t>
            </a:r>
          </a:p>
          <a:p>
            <a:r>
              <a:rPr lang="de-DE" dirty="0" smtClean="0"/>
              <a:t>Welcher Wettbewerb?</a:t>
            </a:r>
          </a:p>
          <a:p>
            <a:r>
              <a:rPr lang="de-DE" dirty="0" smtClean="0"/>
              <a:t>Mit Anderen reden </a:t>
            </a:r>
            <a:endParaRPr lang="de-DE" dirty="0" smtClean="0"/>
          </a:p>
          <a:p>
            <a:r>
              <a:rPr lang="de-DE" dirty="0" smtClean="0"/>
              <a:t>Mal eine andere Formulierung: Ich möchte den für mich optimalen Wettbewerb fliegen.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853513" y="1533237"/>
            <a:ext cx="9241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Ambitionierte Ziele, nicht zu leicht, personenbezogen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275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144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 prstMaterial="matte">
              <a:bevelT w="38100" h="38100"/>
              <a:bevelB w="31750"/>
            </a:sp3d>
          </a:bodyPr>
          <a:lstStyle/>
          <a:p>
            <a:pPr algn="ctr"/>
            <a:r>
              <a:rPr lang="de-DE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266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e-DE" dirty="0" smtClean="0">
                <a:solidFill>
                  <a:schemeClr val="accent6"/>
                </a:solidFill>
              </a:rPr>
              <a:t>Aufgabentypen</a:t>
            </a:r>
          </a:p>
          <a:p>
            <a:pPr marL="514350" indent="-514350">
              <a:buAutoNum type="arabicPeriod"/>
            </a:pPr>
            <a:r>
              <a:rPr lang="de-DE" dirty="0" smtClean="0">
                <a:solidFill>
                  <a:schemeClr val="accent6"/>
                </a:solidFill>
              </a:rPr>
              <a:t>Vorbereitung des Wertungsgebietes</a:t>
            </a:r>
          </a:p>
          <a:p>
            <a:pPr marL="514350" indent="-514350">
              <a:buAutoNum type="arabicPeriod"/>
            </a:pPr>
            <a:r>
              <a:rPr lang="de-DE" dirty="0" err="1" smtClean="0">
                <a:solidFill>
                  <a:schemeClr val="accent6"/>
                </a:solidFill>
              </a:rPr>
              <a:t>Teamflug</a:t>
            </a:r>
            <a:r>
              <a:rPr lang="de-DE" dirty="0" smtClean="0">
                <a:solidFill>
                  <a:schemeClr val="accent6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de-DE" dirty="0" smtClean="0">
                <a:solidFill>
                  <a:schemeClr val="accent6"/>
                </a:solidFill>
              </a:rPr>
              <a:t>Camp Organisation / Crew / Ausrüstung</a:t>
            </a:r>
          </a:p>
          <a:p>
            <a:pPr marL="514350" indent="-514350">
              <a:buAutoNum type="arabicPeriod"/>
            </a:pPr>
            <a:r>
              <a:rPr lang="de-DE" dirty="0" smtClean="0">
                <a:solidFill>
                  <a:schemeClr val="accent6"/>
                </a:solidFill>
              </a:rPr>
              <a:t>Training vor dem Wettbewerb</a:t>
            </a:r>
          </a:p>
          <a:p>
            <a:pPr marL="514350" indent="-514350">
              <a:buAutoNum type="arabicPeriod"/>
            </a:pPr>
            <a:r>
              <a:rPr lang="de-DE" dirty="0" smtClean="0">
                <a:solidFill>
                  <a:schemeClr val="accent6"/>
                </a:solidFill>
              </a:rPr>
              <a:t>Ziele</a:t>
            </a:r>
            <a:endParaRPr lang="de-D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2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128622"/>
            <a:ext cx="10515600" cy="132556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Aufgabentypen</a:t>
            </a:r>
            <a:endParaRPr lang="de-DE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5428" y="1091165"/>
            <a:ext cx="2203174" cy="599523"/>
          </a:xfrm>
        </p:spPr>
        <p:txBody>
          <a:bodyPr/>
          <a:lstStyle/>
          <a:p>
            <a:pPr marL="0" indent="0">
              <a:buNone/>
            </a:pPr>
            <a:r>
              <a:rPr lang="de-DE" b="1" u="sng" dirty="0" smtClean="0"/>
              <a:t>Racing Task:</a:t>
            </a:r>
            <a:endParaRPr lang="de-DE" b="1" u="sng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36667" t="22593" r="18981" b="13374"/>
          <a:stretch/>
        </p:blipFill>
        <p:spPr>
          <a:xfrm>
            <a:off x="356809" y="1690688"/>
            <a:ext cx="6079067" cy="493686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217228" y="1810431"/>
            <a:ext cx="37991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Start: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Linie 10 km Radius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Max. Abflughöhe /- Geschwindigkeit</a:t>
            </a:r>
          </a:p>
          <a:p>
            <a:pPr lvl="1"/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Wendepunkt (siehe nächste Folie)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Ziel: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Zielkreis variabler Radius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Min Höhe: 2 Strafpunkt/Meter zu tief bis maximal 100m zu tief-&gt; Außenlandung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Vorgaben: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Strecke (km)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Möglichst schnell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3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859971"/>
            <a:ext cx="3526971" cy="511629"/>
          </a:xfrm>
        </p:spPr>
        <p:txBody>
          <a:bodyPr/>
          <a:lstStyle/>
          <a:p>
            <a:r>
              <a:rPr lang="de-DE" dirty="0" smtClean="0"/>
              <a:t>Schlüssellochwende:</a:t>
            </a:r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 rot="18858752">
            <a:off x="3537859" y="620481"/>
            <a:ext cx="8027400" cy="7870373"/>
            <a:chOff x="6096000" y="478970"/>
            <a:chExt cx="4337143" cy="4234544"/>
          </a:xfrm>
        </p:grpSpPr>
        <p:cxnSp>
          <p:nvCxnSpPr>
            <p:cNvPr id="6" name="Gerader Verbinder 5"/>
            <p:cNvCxnSpPr/>
            <p:nvPr/>
          </p:nvCxnSpPr>
          <p:spPr>
            <a:xfrm>
              <a:off x="8273143" y="2638970"/>
              <a:ext cx="2160000" cy="0"/>
            </a:xfrm>
            <a:prstGeom prst="line">
              <a:avLst/>
            </a:prstGeom>
            <a:ln w="349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 flipV="1">
              <a:off x="8273143" y="478970"/>
              <a:ext cx="0" cy="2160000"/>
            </a:xfrm>
            <a:prstGeom prst="line">
              <a:avLst/>
            </a:prstGeom>
            <a:ln w="349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Bogen 11"/>
            <p:cNvSpPr/>
            <p:nvPr/>
          </p:nvSpPr>
          <p:spPr>
            <a:xfrm>
              <a:off x="6096000" y="478970"/>
              <a:ext cx="4337143" cy="4234544"/>
            </a:xfrm>
            <a:prstGeom prst="arc">
              <a:avLst>
                <a:gd name="adj1" fmla="val 16200000"/>
                <a:gd name="adj2" fmla="val 61818"/>
              </a:avLst>
            </a:prstGeom>
            <a:ln w="349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4910881" y="185057"/>
            <a:ext cx="4944877" cy="6429420"/>
            <a:chOff x="4910881" y="185057"/>
            <a:chExt cx="4944877" cy="6429420"/>
          </a:xfrm>
        </p:grpSpPr>
        <p:sp>
          <p:nvSpPr>
            <p:cNvPr id="4" name="Ellipse 3"/>
            <p:cNvSpPr/>
            <p:nvPr/>
          </p:nvSpPr>
          <p:spPr>
            <a:xfrm>
              <a:off x="6412721" y="3309254"/>
              <a:ext cx="2460172" cy="2492829"/>
            </a:xfrm>
            <a:prstGeom prst="ellipse">
              <a:avLst/>
            </a:prstGeom>
            <a:noFill/>
            <a:ln w="412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r Verbinder 14"/>
            <p:cNvCxnSpPr/>
            <p:nvPr/>
          </p:nvCxnSpPr>
          <p:spPr>
            <a:xfrm flipH="1">
              <a:off x="6749143" y="4598653"/>
              <a:ext cx="871049" cy="2015824"/>
            </a:xfrm>
            <a:prstGeom prst="line">
              <a:avLst/>
            </a:prstGeom>
            <a:ln w="25400"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7551559" y="185057"/>
              <a:ext cx="100765" cy="5854166"/>
            </a:xfrm>
            <a:prstGeom prst="line">
              <a:avLst/>
            </a:prstGeom>
            <a:ln w="25400"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H="1" flipV="1">
              <a:off x="7620192" y="4621616"/>
              <a:ext cx="1096554" cy="1912922"/>
            </a:xfrm>
            <a:prstGeom prst="line">
              <a:avLst/>
            </a:prstGeom>
            <a:ln w="25400"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/>
          </p:nvSpPr>
          <p:spPr>
            <a:xfrm>
              <a:off x="7890027" y="1634603"/>
              <a:ext cx="1965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accent2"/>
                  </a:solidFill>
                </a:rPr>
                <a:t>Radius 10 km</a:t>
              </a:r>
            </a:p>
            <a:p>
              <a:r>
                <a:rPr lang="de-DE" b="1" dirty="0" smtClean="0">
                  <a:solidFill>
                    <a:schemeClr val="accent2"/>
                  </a:solidFill>
                </a:rPr>
                <a:t>Winkelöffnung 90°</a:t>
              </a:r>
              <a:endParaRPr lang="de-DE" b="1" dirty="0">
                <a:solidFill>
                  <a:schemeClr val="accent2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4910881" y="4366024"/>
              <a:ext cx="139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accent1">
                      <a:lumMod val="50000"/>
                    </a:schemeClr>
                  </a:solidFill>
                </a:rPr>
                <a:t>Radius 500m</a:t>
              </a:r>
              <a:endParaRPr lang="de-DE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5758543" y="5546713"/>
              <a:ext cx="3276600" cy="1050030"/>
            </a:xfrm>
            <a:custGeom>
              <a:avLst/>
              <a:gdLst>
                <a:gd name="connsiteX0" fmla="*/ 0 w 3276600"/>
                <a:gd name="connsiteY0" fmla="*/ 1028258 h 1050030"/>
                <a:gd name="connsiteX1" fmla="*/ 925286 w 3276600"/>
                <a:gd name="connsiteY1" fmla="*/ 505744 h 1050030"/>
                <a:gd name="connsiteX2" fmla="*/ 1589314 w 3276600"/>
                <a:gd name="connsiteY2" fmla="*/ 70316 h 1050030"/>
                <a:gd name="connsiteX3" fmla="*/ 2231571 w 3276600"/>
                <a:gd name="connsiteY3" fmla="*/ 37658 h 1050030"/>
                <a:gd name="connsiteX4" fmla="*/ 2677886 w 3276600"/>
                <a:gd name="connsiteY4" fmla="*/ 440430 h 1050030"/>
                <a:gd name="connsiteX5" fmla="*/ 3276600 w 3276600"/>
                <a:gd name="connsiteY5" fmla="*/ 1050030 h 105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6600" h="1050030">
                  <a:moveTo>
                    <a:pt x="0" y="1028258"/>
                  </a:moveTo>
                  <a:cubicBezTo>
                    <a:pt x="330200" y="846829"/>
                    <a:pt x="660400" y="665401"/>
                    <a:pt x="925286" y="505744"/>
                  </a:cubicBezTo>
                  <a:cubicBezTo>
                    <a:pt x="1190172" y="346087"/>
                    <a:pt x="1371600" y="148330"/>
                    <a:pt x="1589314" y="70316"/>
                  </a:cubicBezTo>
                  <a:cubicBezTo>
                    <a:pt x="1807028" y="-7698"/>
                    <a:pt x="2050142" y="-24028"/>
                    <a:pt x="2231571" y="37658"/>
                  </a:cubicBezTo>
                  <a:cubicBezTo>
                    <a:pt x="2413000" y="99344"/>
                    <a:pt x="2503715" y="271701"/>
                    <a:pt x="2677886" y="440430"/>
                  </a:cubicBezTo>
                  <a:cubicBezTo>
                    <a:pt x="2852057" y="609159"/>
                    <a:pt x="3064328" y="829594"/>
                    <a:pt x="3276600" y="1050030"/>
                  </a:cubicBezTo>
                </a:path>
              </a:pathLst>
            </a:custGeom>
            <a:noFill/>
            <a:ln w="85725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179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3771" y="551996"/>
            <a:ext cx="2318658" cy="786947"/>
          </a:xfrm>
        </p:spPr>
        <p:txBody>
          <a:bodyPr/>
          <a:lstStyle/>
          <a:p>
            <a:r>
              <a:rPr lang="de-DE" dirty="0" smtClean="0"/>
              <a:t>Zielkreis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422073" y="163287"/>
            <a:ext cx="7935686" cy="910045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2422073" y="945469"/>
            <a:ext cx="9222642" cy="5037815"/>
            <a:chOff x="2718986" y="225427"/>
            <a:chExt cx="9222642" cy="5037815"/>
          </a:xfrm>
        </p:grpSpPr>
        <p:sp>
          <p:nvSpPr>
            <p:cNvPr id="6" name="Flussdiagramm: Magnetplattenspeicher 5"/>
            <p:cNvSpPr/>
            <p:nvPr/>
          </p:nvSpPr>
          <p:spPr>
            <a:xfrm>
              <a:off x="5758542" y="225427"/>
              <a:ext cx="5399315" cy="3682546"/>
            </a:xfrm>
            <a:prstGeom prst="flowChartMagneticDisk">
              <a:avLst/>
            </a:prstGeom>
            <a:gradFill>
              <a:gsLst>
                <a:gs pos="52000">
                  <a:schemeClr val="accent4">
                    <a:alpha val="50000"/>
                  </a:schemeClr>
                </a:gs>
                <a:gs pos="79000">
                  <a:srgbClr val="FF0000">
                    <a:alpha val="50000"/>
                  </a:srgbClr>
                </a:gs>
                <a:gs pos="69000">
                  <a:srgbClr val="FF2700">
                    <a:alpha val="50000"/>
                  </a:srgbClr>
                </a:gs>
                <a:gs pos="88000">
                  <a:srgbClr val="FF00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flipH="1">
              <a:off x="6542313" y="1262743"/>
              <a:ext cx="21773" cy="400049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flipH="1">
              <a:off x="8098973" y="1469571"/>
              <a:ext cx="10886" cy="1469572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2718986" y="1338943"/>
              <a:ext cx="3567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Mindesteinflughöhe je nach Angabe</a:t>
              </a:r>
              <a:endParaRPr lang="de-DE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719696" y="1756558"/>
              <a:ext cx="3719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Für jeden Meter zu tief 2 Strafpunkte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8327571" y="1651201"/>
              <a:ext cx="36140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>
                  <a:solidFill>
                    <a:srgbClr val="FF0000"/>
                  </a:solidFill>
                </a:rPr>
                <a:t>100 Meter zu tief </a:t>
              </a:r>
            </a:p>
            <a:p>
              <a:r>
                <a:rPr lang="de-DE" sz="240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 virtuelle </a:t>
              </a:r>
              <a:r>
                <a:rPr lang="de-DE" sz="2400" b="1" dirty="0" err="1" smtClean="0">
                  <a:solidFill>
                    <a:srgbClr val="FF0000"/>
                  </a:solidFill>
                  <a:sym typeface="Wingdings" panose="05000000000000000000" pitchFamily="2" charset="2"/>
                </a:rPr>
                <a:t>Aussenlandung</a:t>
              </a:r>
              <a:endParaRPr lang="de-DE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6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8457" y="410482"/>
            <a:ext cx="5246914" cy="5801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e-DE" b="1" u="sng" dirty="0"/>
              <a:t>AAT-Aufgabe: </a:t>
            </a:r>
            <a:r>
              <a:rPr lang="de-DE" b="1" u="sng" dirty="0" err="1"/>
              <a:t>Assigned</a:t>
            </a:r>
            <a:r>
              <a:rPr lang="de-DE" b="1" u="sng" dirty="0"/>
              <a:t> Area Task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36367" t="20578" r="19134" b="14178"/>
          <a:stretch/>
        </p:blipFill>
        <p:spPr>
          <a:xfrm>
            <a:off x="718457" y="990600"/>
            <a:ext cx="6547361" cy="539973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80754" y="1108682"/>
            <a:ext cx="37991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Start: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Linie 10 km Radius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Max. Abflughöhe /- Geschwindigkeit</a:t>
            </a:r>
          </a:p>
          <a:p>
            <a:pPr lvl="1"/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Wendepunkt: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n-Tonnen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Beliebiger Radius</a:t>
            </a:r>
          </a:p>
          <a:p>
            <a:pPr lvl="1"/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Ziel: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Zielkreis variabler Radius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Min Höhe: 2 Strafpunkt/Meter zu tief bis maximal 100m zu tief-&gt; </a:t>
            </a:r>
            <a:r>
              <a:rPr lang="de-DE" dirty="0" err="1" smtClean="0"/>
              <a:t>Aussenlandung</a:t>
            </a:r>
            <a:endParaRPr lang="de-DE" dirty="0" smtClean="0"/>
          </a:p>
          <a:p>
            <a:pPr lvl="1"/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Vorgabe: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Mindest</a:t>
            </a:r>
            <a:r>
              <a:rPr lang="de-DE" dirty="0" smtClean="0"/>
              <a:t> Flugzeit -&gt;Taktieren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39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Vorbereitung des Wertungsgebietes</a:t>
            </a:r>
            <a:br>
              <a:rPr lang="de-D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939" y="1166370"/>
            <a:ext cx="6180438" cy="546303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Kartenmaterial: </a:t>
            </a:r>
          </a:p>
          <a:p>
            <a:pPr lvl="1"/>
            <a:r>
              <a:rPr lang="de-DE" sz="2000" dirty="0" smtClean="0"/>
              <a:t>Lufträume, Bodenkarten, Topographie (Wälder, Flüsse, Erhebungen), Feuchtekarten, Hot-Spot-Karten, Gesamtüberblick</a:t>
            </a:r>
            <a:endParaRPr lang="de-DE" sz="2000" dirty="0"/>
          </a:p>
          <a:p>
            <a:r>
              <a:rPr lang="de-DE" sz="2400" dirty="0" smtClean="0"/>
              <a:t>Wendepunkt-Datei</a:t>
            </a:r>
          </a:p>
          <a:p>
            <a:r>
              <a:rPr lang="de-DE" sz="2400" dirty="0" smtClean="0"/>
              <a:t>Außenlandekatalog </a:t>
            </a:r>
          </a:p>
          <a:p>
            <a:r>
              <a:rPr lang="de-DE" sz="2400" dirty="0" smtClean="0"/>
              <a:t>Mit Leuten reden, die dort schon mal geflogen sind</a:t>
            </a:r>
          </a:p>
          <a:p>
            <a:r>
              <a:rPr lang="de-DE" sz="2400" dirty="0" err="1" smtClean="0"/>
              <a:t>Selfbriefung</a:t>
            </a:r>
            <a:r>
              <a:rPr lang="de-DE" sz="2400" dirty="0"/>
              <a:t> </a:t>
            </a:r>
            <a:r>
              <a:rPr lang="de-DE" sz="2400" dirty="0" smtClean="0"/>
              <a:t>und Ausführungsbestimmungen vom Wettbewerbsleiter lesen</a:t>
            </a:r>
          </a:p>
          <a:p>
            <a:r>
              <a:rPr lang="de-DE" sz="2400" dirty="0" smtClean="0"/>
              <a:t>Analyse vorheriger Wettbewerbe im dortigen Gebiet</a:t>
            </a:r>
          </a:p>
          <a:p>
            <a:endParaRPr lang="de-DE" sz="2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3527" t="29896" r="43334" b="15323"/>
          <a:stretch/>
        </p:blipFill>
        <p:spPr>
          <a:xfrm>
            <a:off x="6375165" y="1243426"/>
            <a:ext cx="5745353" cy="410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Teamflug</a:t>
            </a:r>
            <a:r>
              <a:rPr lang="de-D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de-D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5911"/>
          </a:xfrm>
        </p:spPr>
        <p:txBody>
          <a:bodyPr>
            <a:normAutofit/>
          </a:bodyPr>
          <a:lstStyle/>
          <a:p>
            <a:r>
              <a:rPr lang="de-DE" dirty="0" smtClean="0"/>
              <a:t>Fliegen im Team oder Alleine?</a:t>
            </a:r>
          </a:p>
          <a:p>
            <a:r>
              <a:rPr lang="de-DE" dirty="0" smtClean="0"/>
              <a:t>Wer ist ein passender Teampartner?</a:t>
            </a:r>
          </a:p>
          <a:p>
            <a:pPr lvl="1"/>
            <a:r>
              <a:rPr lang="de-DE" dirty="0" smtClean="0"/>
              <a:t>Ähnliche Flugweise</a:t>
            </a:r>
          </a:p>
          <a:p>
            <a:pPr lvl="1"/>
            <a:r>
              <a:rPr lang="de-DE" dirty="0" smtClean="0"/>
              <a:t>Gleiches Flugzeug</a:t>
            </a:r>
          </a:p>
          <a:p>
            <a:pPr lvl="1"/>
            <a:r>
              <a:rPr lang="de-DE" dirty="0" smtClean="0"/>
              <a:t>Gleicher Leistungsstand</a:t>
            </a:r>
          </a:p>
          <a:p>
            <a:pPr lvl="1"/>
            <a:r>
              <a:rPr lang="de-DE" dirty="0" smtClean="0"/>
              <a:t>Gegenseitiges ergänzen</a:t>
            </a:r>
          </a:p>
          <a:p>
            <a:pPr lvl="1"/>
            <a:r>
              <a:rPr lang="de-DE" dirty="0" smtClean="0"/>
              <a:t>Gute und gezielte Kommunikation</a:t>
            </a:r>
          </a:p>
          <a:p>
            <a:r>
              <a:rPr lang="de-DE" dirty="0" smtClean="0"/>
              <a:t>Bin ich schon mal im Team geflogen</a:t>
            </a:r>
          </a:p>
          <a:p>
            <a:r>
              <a:rPr lang="de-DE" dirty="0" smtClean="0"/>
              <a:t>Erster Wettbewerb?</a:t>
            </a:r>
          </a:p>
          <a:p>
            <a:r>
              <a:rPr lang="de-DE" dirty="0" err="1" smtClean="0"/>
              <a:t>Teamflug</a:t>
            </a:r>
            <a:r>
              <a:rPr lang="de-DE" dirty="0" smtClean="0"/>
              <a:t> üben !</a:t>
            </a: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68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418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Organisation / Crew / Ausrüstung</a:t>
            </a:r>
            <a:br>
              <a:rPr lang="de-DE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44595"/>
            <a:ext cx="10515600" cy="4805363"/>
          </a:xfrm>
        </p:spPr>
        <p:txBody>
          <a:bodyPr>
            <a:normAutofit/>
          </a:bodyPr>
          <a:lstStyle/>
          <a:p>
            <a:r>
              <a:rPr lang="de-DE" dirty="0" smtClean="0"/>
              <a:t>Flieger:</a:t>
            </a:r>
          </a:p>
          <a:p>
            <a:pPr lvl="1"/>
            <a:r>
              <a:rPr lang="de-DE" dirty="0" smtClean="0"/>
              <a:t>Technische Probleme im Vorhinein lösen</a:t>
            </a:r>
          </a:p>
          <a:p>
            <a:pPr lvl="1"/>
            <a:r>
              <a:rPr lang="de-DE" dirty="0" smtClean="0"/>
              <a:t>Rechtzeitige Reservierung</a:t>
            </a:r>
          </a:p>
          <a:p>
            <a:pPr lvl="1"/>
            <a:r>
              <a:rPr lang="de-DE" dirty="0" smtClean="0"/>
              <a:t>Komplette Beherrschung </a:t>
            </a:r>
          </a:p>
          <a:p>
            <a:pPr lvl="1"/>
            <a:r>
              <a:rPr lang="de-DE" dirty="0" smtClean="0"/>
              <a:t>Tuning</a:t>
            </a:r>
          </a:p>
          <a:p>
            <a:pPr lvl="1"/>
            <a:r>
              <a:rPr lang="de-DE" dirty="0" smtClean="0"/>
              <a:t>Ersatzteile (Schlauch, Schnellreparatur Set, etc.)</a:t>
            </a:r>
          </a:p>
          <a:p>
            <a:r>
              <a:rPr lang="de-DE" dirty="0" smtClean="0"/>
              <a:t>Crew:</a:t>
            </a:r>
          </a:p>
          <a:p>
            <a:pPr lvl="1"/>
            <a:r>
              <a:rPr lang="de-DE" dirty="0" smtClean="0"/>
              <a:t>Die richtigen Leute, die einen Unterstützen (Wetter, Verstehen, Vertrauen,…)</a:t>
            </a:r>
          </a:p>
          <a:p>
            <a:pPr lvl="1"/>
            <a:r>
              <a:rPr lang="de-DE" dirty="0" err="1" smtClean="0"/>
              <a:t>Rückholer</a:t>
            </a:r>
            <a:endParaRPr lang="de-DE" dirty="0" smtClean="0"/>
          </a:p>
          <a:p>
            <a:pPr lvl="1"/>
            <a:r>
              <a:rPr lang="de-DE" dirty="0" smtClean="0"/>
              <a:t>Absprache wer welche Aufgaben übernimmt</a:t>
            </a:r>
          </a:p>
          <a:p>
            <a:pPr lvl="1"/>
            <a:r>
              <a:rPr lang="de-DE" dirty="0" smtClean="0"/>
              <a:t>Leute die Ahnung haben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9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Breitbild</PresentationFormat>
  <Paragraphs>101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Wettbewerb</vt:lpstr>
      <vt:lpstr>Gliederung</vt:lpstr>
      <vt:lpstr>Aufgabentypen</vt:lpstr>
      <vt:lpstr>PowerPoint-Präsentation</vt:lpstr>
      <vt:lpstr>PowerPoint-Präsentation</vt:lpstr>
      <vt:lpstr>PowerPoint-Präsentation</vt:lpstr>
      <vt:lpstr>Vorbereitung des Wertungsgebietes </vt:lpstr>
      <vt:lpstr>Teamflug? </vt:lpstr>
      <vt:lpstr>Camp Organisation / Crew / Ausrüstung </vt:lpstr>
      <vt:lpstr>PowerPoint-Präsentation</vt:lpstr>
      <vt:lpstr>Training vor dem Wettbewerb </vt:lpstr>
      <vt:lpstr>Ziele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Wettbewerb</dc:title>
  <dc:creator>N. Wolf</dc:creator>
  <cp:lastModifiedBy>N. Wolf</cp:lastModifiedBy>
  <cp:revision>17</cp:revision>
  <dcterms:created xsi:type="dcterms:W3CDTF">2017-02-19T10:34:43Z</dcterms:created>
  <dcterms:modified xsi:type="dcterms:W3CDTF">2017-02-19T13:49:49Z</dcterms:modified>
</cp:coreProperties>
</file>