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79"/>
  </p:handoutMasterIdLst>
  <p:sldIdLst>
    <p:sldId id="256" r:id="rId2"/>
    <p:sldId id="257" r:id="rId3"/>
    <p:sldId id="260"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261" r:id="rId29"/>
    <p:sldId id="258" r:id="rId30"/>
    <p:sldId id="259" r:id="rId31"/>
    <p:sldId id="262" r:id="rId32"/>
    <p:sldId id="263" r:id="rId33"/>
    <p:sldId id="264" r:id="rId34"/>
    <p:sldId id="266" r:id="rId35"/>
    <p:sldId id="265" r:id="rId36"/>
    <p:sldId id="267" r:id="rId37"/>
    <p:sldId id="268" r:id="rId38"/>
    <p:sldId id="269" r:id="rId39"/>
    <p:sldId id="333" r:id="rId40"/>
    <p:sldId id="271" r:id="rId41"/>
    <p:sldId id="272" r:id="rId42"/>
    <p:sldId id="273" r:id="rId43"/>
    <p:sldId id="274" r:id="rId44"/>
    <p:sldId id="276" r:id="rId45"/>
    <p:sldId id="275" r:id="rId46"/>
    <p:sldId id="277" r:id="rId47"/>
    <p:sldId id="278" r:id="rId48"/>
    <p:sldId id="279" r:id="rId49"/>
    <p:sldId id="280" r:id="rId50"/>
    <p:sldId id="281" r:id="rId51"/>
    <p:sldId id="283" r:id="rId52"/>
    <p:sldId id="284" r:id="rId53"/>
    <p:sldId id="285" r:id="rId54"/>
    <p:sldId id="282" r:id="rId55"/>
    <p:sldId id="286" r:id="rId56"/>
    <p:sldId id="287" r:id="rId57"/>
    <p:sldId id="289" r:id="rId58"/>
    <p:sldId id="288" r:id="rId59"/>
    <p:sldId id="290" r:id="rId60"/>
    <p:sldId id="291" r:id="rId61"/>
    <p:sldId id="292" r:id="rId62"/>
    <p:sldId id="293" r:id="rId63"/>
    <p:sldId id="294" r:id="rId64"/>
    <p:sldId id="295" r:id="rId65"/>
    <p:sldId id="296" r:id="rId66"/>
    <p:sldId id="297" r:id="rId67"/>
    <p:sldId id="298" r:id="rId68"/>
    <p:sldId id="334" r:id="rId69"/>
    <p:sldId id="299" r:id="rId70"/>
    <p:sldId id="301" r:id="rId71"/>
    <p:sldId id="300" r:id="rId72"/>
    <p:sldId id="302" r:id="rId73"/>
    <p:sldId id="303" r:id="rId74"/>
    <p:sldId id="304" r:id="rId75"/>
    <p:sldId id="306" r:id="rId76"/>
    <p:sldId id="307" r:id="rId77"/>
    <p:sldId id="332" r:id="rId7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B41E"/>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636"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6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36FD2C-51BF-47EF-964D-AC795107150D}" type="datetimeFigureOut">
              <a:rPr lang="de-DE" smtClean="0"/>
              <a:pPr/>
              <a:t>12.04.2011</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C1AD6C-39C3-480B-AA0E-38C87A5F64E9}" type="slidenum">
              <a:rPr lang="de-DE" smtClean="0"/>
              <a:pPr/>
              <a:t>‹Nr.›</a:t>
            </a:fld>
            <a:endParaRPr lang="de-DE"/>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0" name="Rechtwinkliges Dreiec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el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de-DE" smtClean="0"/>
              <a:t>Titelmasterformat durch Klicken bearbeiten</a:t>
            </a:r>
            <a:endParaRPr kumimoji="0" lang="en-US"/>
          </a:p>
        </p:txBody>
      </p:sp>
      <p:sp>
        <p:nvSpPr>
          <p:cNvPr id="17" name="Unt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smtClean="0"/>
              <a:t>Formatvorlage des Untertitelmasters durch Klicken bearbeiten</a:t>
            </a:r>
            <a:endParaRPr kumimoji="0" lang="en-US"/>
          </a:p>
        </p:txBody>
      </p:sp>
      <p:grpSp>
        <p:nvGrpSpPr>
          <p:cNvPr id="2" name="Gruppieren 1"/>
          <p:cNvGrpSpPr/>
          <p:nvPr/>
        </p:nvGrpSpPr>
        <p:grpSpPr>
          <a:xfrm>
            <a:off x="-3765" y="4953000"/>
            <a:ext cx="9147765" cy="1912088"/>
            <a:chOff x="-3765" y="4832896"/>
            <a:chExt cx="9147765" cy="2032192"/>
          </a:xfrm>
        </p:grpSpPr>
        <p:sp>
          <p:nvSpPr>
            <p:cNvPr id="7" name="Freihand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ihand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ihand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Gerade Verbindung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umsplatzhalter 29"/>
          <p:cNvSpPr>
            <a:spLocks noGrp="1"/>
          </p:cNvSpPr>
          <p:nvPr>
            <p:ph type="dt" sz="half" idx="10"/>
          </p:nvPr>
        </p:nvSpPr>
        <p:spPr/>
        <p:txBody>
          <a:bodyPr/>
          <a:lstStyle>
            <a:lvl1pPr>
              <a:defRPr>
                <a:solidFill>
                  <a:srgbClr val="FFFFFF"/>
                </a:solidFill>
              </a:defRPr>
            </a:lvl1pPr>
            <a:extLst/>
          </a:lstStyle>
          <a:p>
            <a:fld id="{97731777-3F7E-434D-8BB5-62238B204FBD}" type="datetimeFigureOut">
              <a:rPr lang="de-DE" smtClean="0"/>
              <a:pPr/>
              <a:t>12.04.2011</a:t>
            </a:fld>
            <a:endParaRPr lang="de-DE"/>
          </a:p>
        </p:txBody>
      </p:sp>
      <p:sp>
        <p:nvSpPr>
          <p:cNvPr id="19" name="Fußzeilenplatzhalter 18"/>
          <p:cNvSpPr>
            <a:spLocks noGrp="1"/>
          </p:cNvSpPr>
          <p:nvPr>
            <p:ph type="ftr" sz="quarter" idx="11"/>
          </p:nvPr>
        </p:nvSpPr>
        <p:spPr/>
        <p:txBody>
          <a:bodyPr/>
          <a:lstStyle>
            <a:lvl1pPr>
              <a:defRPr>
                <a:solidFill>
                  <a:schemeClr val="accent1">
                    <a:tint val="20000"/>
                  </a:schemeClr>
                </a:solidFill>
              </a:defRPr>
            </a:lvl1pPr>
            <a:extLst/>
          </a:lstStyle>
          <a:p>
            <a:endParaRPr lang="de-DE"/>
          </a:p>
        </p:txBody>
      </p:sp>
      <p:sp>
        <p:nvSpPr>
          <p:cNvPr id="27" name="Foliennummernplatzhalter 26"/>
          <p:cNvSpPr>
            <a:spLocks noGrp="1"/>
          </p:cNvSpPr>
          <p:nvPr>
            <p:ph type="sldNum" sz="quarter" idx="12"/>
          </p:nvPr>
        </p:nvSpPr>
        <p:spPr/>
        <p:txBody>
          <a:bodyPr/>
          <a:lstStyle>
            <a:lvl1pPr>
              <a:defRPr>
                <a:solidFill>
                  <a:srgbClr val="FFFFFF"/>
                </a:solidFill>
              </a:defRPr>
            </a:lvl1pPr>
            <a:extLst/>
          </a:lstStyle>
          <a:p>
            <a:fld id="{30DD20AE-0BF7-4316-9EB6-29A3810A860B}" type="slidenum">
              <a:rPr lang="de-DE" smtClean="0"/>
              <a:pPr/>
              <a:t>‹Nr.›</a:t>
            </a:fld>
            <a:endParaRPr lang="de-DE"/>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1481329"/>
            <a:ext cx="8229600" cy="4386071"/>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97731777-3F7E-434D-8BB5-62238B204FBD}" type="datetimeFigureOut">
              <a:rPr lang="de-DE" smtClean="0"/>
              <a:pPr/>
              <a:t>12.04.2011</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30DD20AE-0BF7-4316-9EB6-29A3810A860B}" type="slidenum">
              <a:rPr lang="de-DE" smtClean="0"/>
              <a:pPr/>
              <a:t>‹Nr.›</a:t>
            </a:fld>
            <a:endParaRPr lang="de-DE"/>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44013" y="274640"/>
            <a:ext cx="1777470" cy="5592761"/>
          </a:xfrm>
        </p:spPr>
        <p:txBody>
          <a:bodyPr vert="eaVert"/>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41"/>
            <a:ext cx="6324600" cy="5592760"/>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97731777-3F7E-434D-8BB5-62238B204FBD}" type="datetimeFigureOut">
              <a:rPr lang="de-DE" smtClean="0"/>
              <a:pPr/>
              <a:t>12.04.2011</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30DD20AE-0BF7-4316-9EB6-29A3810A860B}" type="slidenum">
              <a:rPr lang="de-DE" smtClean="0"/>
              <a:pPr/>
              <a:t>‹Nr.›</a:t>
            </a:fld>
            <a:endParaRPr lang="de-DE"/>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97731777-3F7E-434D-8BB5-62238B204FBD}" type="datetimeFigureOut">
              <a:rPr lang="de-DE" smtClean="0"/>
              <a:pPr/>
              <a:t>12.04.2011</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30DD20AE-0BF7-4316-9EB6-29A3810A860B}" type="slidenum">
              <a:rPr lang="de-DE" smtClean="0"/>
              <a:pPr/>
              <a:t>‹Nr.›</a:t>
            </a:fld>
            <a:endParaRPr lang="de-DE"/>
          </a:p>
        </p:txBody>
      </p:sp>
      <p:sp>
        <p:nvSpPr>
          <p:cNvPr id="7" name="Titel 6"/>
          <p:cNvSpPr>
            <a:spLocks noGrp="1"/>
          </p:cNvSpPr>
          <p:nvPr>
            <p:ph type="title"/>
          </p:nvPr>
        </p:nvSpPr>
        <p:spPr/>
        <p:txBody>
          <a:bodyPr rtlCol="0"/>
          <a:lstStyle>
            <a:extLst/>
          </a:lstStyle>
          <a:p>
            <a:r>
              <a:rPr kumimoji="0" lang="de-DE" smtClean="0"/>
              <a:t>Titelmasterformat durch Klicken bearbeiten</a:t>
            </a:r>
            <a:endParaRPr kumimoji="0"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extLst/>
          </a:lstStyle>
          <a:p>
            <a:fld id="{97731777-3F7E-434D-8BB5-62238B204FBD}" type="datetimeFigureOut">
              <a:rPr lang="de-DE" smtClean="0"/>
              <a:pPr/>
              <a:t>12.04.2011</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30DD20AE-0BF7-4316-9EB6-29A3810A860B}" type="slidenum">
              <a:rPr lang="de-DE" smtClean="0"/>
              <a:pPr/>
              <a:t>‹Nr.›</a:t>
            </a:fld>
            <a:endParaRPr lang="de-DE"/>
          </a:p>
        </p:txBody>
      </p:sp>
      <p:sp>
        <p:nvSpPr>
          <p:cNvPr id="7" name="Eingekerbter Richtungspfeil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Eingekerbter Richtungspfeil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97731777-3F7E-434D-8BB5-62238B204FBD}" type="datetimeFigureOut">
              <a:rPr lang="de-DE" smtClean="0"/>
              <a:pPr/>
              <a:t>12.04.2011</a:t>
            </a:fld>
            <a:endParaRPr lang="de-DE"/>
          </a:p>
        </p:txBody>
      </p:sp>
      <p:sp>
        <p:nvSpPr>
          <p:cNvPr id="6" name="Fußzeilenplatzhalter 5"/>
          <p:cNvSpPr>
            <a:spLocks noGrp="1"/>
          </p:cNvSpPr>
          <p:nvPr>
            <p:ph type="ftr" sz="quarter" idx="11"/>
          </p:nvPr>
        </p:nvSpPr>
        <p:spPr/>
        <p:txBody>
          <a:bodyPr/>
          <a:lstStyle>
            <a:extLst/>
          </a:lstStyle>
          <a:p>
            <a:endParaRPr lang="de-DE"/>
          </a:p>
        </p:txBody>
      </p:sp>
      <p:sp>
        <p:nvSpPr>
          <p:cNvPr id="7" name="Foliennummernplatzhalter 6"/>
          <p:cNvSpPr>
            <a:spLocks noGrp="1"/>
          </p:cNvSpPr>
          <p:nvPr>
            <p:ph type="sldNum" sz="quarter" idx="12"/>
          </p:nvPr>
        </p:nvSpPr>
        <p:spPr/>
        <p:txBody>
          <a:bodyPr/>
          <a:lstStyle>
            <a:extLst/>
          </a:lstStyle>
          <a:p>
            <a:fld id="{30DD20AE-0BF7-4316-9EB6-29A3810A860B}" type="slidenum">
              <a:rPr lang="de-DE" smtClean="0"/>
              <a:pPr/>
              <a:t>‹Nr.›</a:t>
            </a:fld>
            <a:endParaRPr lang="de-DE"/>
          </a:p>
        </p:txBody>
      </p:sp>
      <p:sp>
        <p:nvSpPr>
          <p:cNvPr id="8" name="Titel 7"/>
          <p:cNvSpPr>
            <a:spLocks noGrp="1"/>
          </p:cNvSpPr>
          <p:nvPr>
            <p:ph type="title"/>
          </p:nvPr>
        </p:nvSpPr>
        <p:spPr/>
        <p:txBody>
          <a:bodyPr rtlCol="0"/>
          <a:lstStyle>
            <a:extLst/>
          </a:lstStyle>
          <a:p>
            <a:r>
              <a:rPr kumimoji="0" lang="de-DE" smtClean="0"/>
              <a:t>Titelmasterformat durch Klicken bearbeiten</a:t>
            </a:r>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extLst/>
          </a:lstStyle>
          <a:p>
            <a:fld id="{97731777-3F7E-434D-8BB5-62238B204FBD}" type="datetimeFigureOut">
              <a:rPr lang="de-DE" smtClean="0"/>
              <a:pPr/>
              <a:t>12.04.2011</a:t>
            </a:fld>
            <a:endParaRPr lang="de-DE"/>
          </a:p>
        </p:txBody>
      </p:sp>
      <p:sp>
        <p:nvSpPr>
          <p:cNvPr id="8" name="Fußzeilenplatzhalter 7"/>
          <p:cNvSpPr>
            <a:spLocks noGrp="1"/>
          </p:cNvSpPr>
          <p:nvPr>
            <p:ph type="ftr" sz="quarter" idx="11"/>
          </p:nvPr>
        </p:nvSpPr>
        <p:spPr/>
        <p:txBody>
          <a:bodyPr/>
          <a:lstStyle>
            <a:extLst/>
          </a:lstStyle>
          <a:p>
            <a:endParaRPr lang="de-DE"/>
          </a:p>
        </p:txBody>
      </p:sp>
      <p:sp>
        <p:nvSpPr>
          <p:cNvPr id="9" name="Foliennummernplatzhalter 8"/>
          <p:cNvSpPr>
            <a:spLocks noGrp="1"/>
          </p:cNvSpPr>
          <p:nvPr>
            <p:ph type="sldNum" sz="quarter" idx="12"/>
          </p:nvPr>
        </p:nvSpPr>
        <p:spPr/>
        <p:txBody>
          <a:bodyPr/>
          <a:lstStyle>
            <a:extLst/>
          </a:lstStyle>
          <a:p>
            <a:fld id="{30DD20AE-0BF7-4316-9EB6-29A3810A860B}"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extLst/>
          </a:lstStyle>
          <a:p>
            <a:fld id="{97731777-3F7E-434D-8BB5-62238B204FBD}" type="datetimeFigureOut">
              <a:rPr lang="de-DE" smtClean="0"/>
              <a:pPr/>
              <a:t>12.04.2011</a:t>
            </a:fld>
            <a:endParaRPr lang="de-DE"/>
          </a:p>
        </p:txBody>
      </p:sp>
      <p:sp>
        <p:nvSpPr>
          <p:cNvPr id="4" name="Fußzeilenplatzhalter 3"/>
          <p:cNvSpPr>
            <a:spLocks noGrp="1"/>
          </p:cNvSpPr>
          <p:nvPr>
            <p:ph type="ftr" sz="quarter" idx="11"/>
          </p:nvPr>
        </p:nvSpPr>
        <p:spPr/>
        <p:txBody>
          <a:bodyPr/>
          <a:lstStyle>
            <a:extLst/>
          </a:lstStyle>
          <a:p>
            <a:endParaRPr lang="de-DE"/>
          </a:p>
        </p:txBody>
      </p:sp>
      <p:sp>
        <p:nvSpPr>
          <p:cNvPr id="5" name="Foliennummernplatzhalter 4"/>
          <p:cNvSpPr>
            <a:spLocks noGrp="1"/>
          </p:cNvSpPr>
          <p:nvPr>
            <p:ph type="sldNum" sz="quarter" idx="12"/>
          </p:nvPr>
        </p:nvSpPr>
        <p:spPr/>
        <p:txBody>
          <a:bodyPr/>
          <a:lstStyle>
            <a:extLst/>
          </a:lstStyle>
          <a:p>
            <a:fld id="{30DD20AE-0BF7-4316-9EB6-29A3810A860B}" type="slidenum">
              <a:rPr lang="de-DE" smtClean="0"/>
              <a:pPr/>
              <a:t>‹Nr.›</a:t>
            </a:fld>
            <a:endParaRPr lang="de-DE"/>
          </a:p>
        </p:txBody>
      </p:sp>
      <p:sp>
        <p:nvSpPr>
          <p:cNvPr id="6" name="Titel 5"/>
          <p:cNvSpPr>
            <a:spLocks noGrp="1"/>
          </p:cNvSpPr>
          <p:nvPr>
            <p:ph type="title"/>
          </p:nvPr>
        </p:nvSpPr>
        <p:spPr/>
        <p:txBody>
          <a:bodyPr rtlCol="0"/>
          <a:lstStyle>
            <a:extLst/>
          </a:lstStyle>
          <a:p>
            <a:r>
              <a:rPr kumimoji="0" lang="de-DE" smtClean="0"/>
              <a:t>Titelmasterformat durch Klicken bearbeiten</a:t>
            </a:r>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extLst/>
          </a:lstStyle>
          <a:p>
            <a:fld id="{97731777-3F7E-434D-8BB5-62238B204FBD}" type="datetimeFigureOut">
              <a:rPr lang="de-DE" smtClean="0"/>
              <a:pPr/>
              <a:t>12.04.2011</a:t>
            </a:fld>
            <a:endParaRPr lang="de-DE"/>
          </a:p>
        </p:txBody>
      </p:sp>
      <p:sp>
        <p:nvSpPr>
          <p:cNvPr id="3" name="Fußzeilenplatzhalter 2"/>
          <p:cNvSpPr>
            <a:spLocks noGrp="1"/>
          </p:cNvSpPr>
          <p:nvPr>
            <p:ph type="ftr" sz="quarter" idx="11"/>
          </p:nvPr>
        </p:nvSpPr>
        <p:spPr/>
        <p:txBody>
          <a:bodyPr/>
          <a:lstStyle>
            <a:extLst/>
          </a:lstStyle>
          <a:p>
            <a:endParaRPr lang="de-DE"/>
          </a:p>
        </p:txBody>
      </p:sp>
      <p:sp>
        <p:nvSpPr>
          <p:cNvPr id="4" name="Foliennummernplatzhalter 3"/>
          <p:cNvSpPr>
            <a:spLocks noGrp="1"/>
          </p:cNvSpPr>
          <p:nvPr>
            <p:ph type="sldNum" sz="quarter" idx="12"/>
          </p:nvPr>
        </p:nvSpPr>
        <p:spPr/>
        <p:txBody>
          <a:bodyPr/>
          <a:lstStyle>
            <a:extLst/>
          </a:lstStyle>
          <a:p>
            <a:fld id="{30DD20AE-0BF7-4316-9EB6-29A3810A860B}" type="slidenum">
              <a:rPr lang="de-DE" smtClean="0"/>
              <a:pPr/>
              <a:t>‹Nr.›</a:t>
            </a:fld>
            <a:endParaRPr lang="de-DE"/>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a:xfrm>
            <a:off x="6727032" y="6407944"/>
            <a:ext cx="1920240" cy="365760"/>
          </a:xfrm>
        </p:spPr>
        <p:txBody>
          <a:bodyPr/>
          <a:lstStyle>
            <a:extLst/>
          </a:lstStyle>
          <a:p>
            <a:fld id="{97731777-3F7E-434D-8BB5-62238B204FBD}" type="datetimeFigureOut">
              <a:rPr lang="de-DE" smtClean="0"/>
              <a:pPr/>
              <a:t>12.04.2011</a:t>
            </a:fld>
            <a:endParaRPr lang="de-DE"/>
          </a:p>
        </p:txBody>
      </p:sp>
      <p:sp>
        <p:nvSpPr>
          <p:cNvPr id="6" name="Fußzeilenplatzhalter 5"/>
          <p:cNvSpPr>
            <a:spLocks noGrp="1"/>
          </p:cNvSpPr>
          <p:nvPr>
            <p:ph type="ftr" sz="quarter" idx="11"/>
          </p:nvPr>
        </p:nvSpPr>
        <p:spPr/>
        <p:txBody>
          <a:bodyPr/>
          <a:lstStyle>
            <a:extLst/>
          </a:lstStyle>
          <a:p>
            <a:endParaRPr lang="de-DE"/>
          </a:p>
        </p:txBody>
      </p:sp>
      <p:sp>
        <p:nvSpPr>
          <p:cNvPr id="7" name="Foliennummernplatzhalter 6"/>
          <p:cNvSpPr>
            <a:spLocks noGrp="1"/>
          </p:cNvSpPr>
          <p:nvPr>
            <p:ph type="sldNum" sz="quarter" idx="12"/>
          </p:nvPr>
        </p:nvSpPr>
        <p:spPr/>
        <p:txBody>
          <a:bodyPr/>
          <a:lstStyle>
            <a:extLst/>
          </a:lstStyle>
          <a:p>
            <a:fld id="{30DD20AE-0BF7-4316-9EB6-29A3810A860B}"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de-DE" smtClean="0"/>
              <a:t>Textmasterformate durch Klicken bearbeiten</a:t>
            </a:r>
          </a:p>
        </p:txBody>
      </p:sp>
      <p:sp>
        <p:nvSpPr>
          <p:cNvPr id="3" name="Bildplatzhalt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de-DE" smtClean="0"/>
              <a:t>Bild durch Klicken auf Symbol hinzufügen</a:t>
            </a:r>
            <a:endParaRPr kumimoji="0" lang="en-US" dirty="0"/>
          </a:p>
        </p:txBody>
      </p:sp>
      <p:sp>
        <p:nvSpPr>
          <p:cNvPr id="5" name="Datumsplatzhalter 4"/>
          <p:cNvSpPr>
            <a:spLocks noGrp="1"/>
          </p:cNvSpPr>
          <p:nvPr>
            <p:ph type="dt" sz="half" idx="10"/>
          </p:nvPr>
        </p:nvSpPr>
        <p:spPr/>
        <p:txBody>
          <a:bodyPr/>
          <a:lstStyle>
            <a:lvl1pPr>
              <a:defRPr>
                <a:solidFill>
                  <a:schemeClr val="tx1"/>
                </a:solidFill>
              </a:defRPr>
            </a:lvl1pPr>
            <a:extLst/>
          </a:lstStyle>
          <a:p>
            <a:fld id="{97731777-3F7E-434D-8BB5-62238B204FBD}" type="datetimeFigureOut">
              <a:rPr lang="de-DE" smtClean="0"/>
              <a:pPr/>
              <a:t>12.04.2011</a:t>
            </a:fld>
            <a:endParaRPr lang="de-DE"/>
          </a:p>
        </p:txBody>
      </p:sp>
      <p:sp>
        <p:nvSpPr>
          <p:cNvPr id="6" name="Fußzeilenplatzhalt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de-DE"/>
          </a:p>
        </p:txBody>
      </p:sp>
      <p:sp>
        <p:nvSpPr>
          <p:cNvPr id="7" name="Foliennummernplatzhalter 6"/>
          <p:cNvSpPr>
            <a:spLocks noGrp="1"/>
          </p:cNvSpPr>
          <p:nvPr>
            <p:ph type="sldNum" sz="quarter" idx="12"/>
          </p:nvPr>
        </p:nvSpPr>
        <p:spPr/>
        <p:txBody>
          <a:bodyPr/>
          <a:lstStyle>
            <a:lvl1pPr>
              <a:defRPr>
                <a:solidFill>
                  <a:schemeClr val="tx1"/>
                </a:solidFill>
              </a:defRPr>
            </a:lvl1pPr>
            <a:extLst/>
          </a:lstStyle>
          <a:p>
            <a:fld id="{30DD20AE-0BF7-4316-9EB6-29A3810A860B}" type="slidenum">
              <a:rPr lang="de-DE" smtClean="0"/>
              <a:pPr/>
              <a:t>‹Nr.›</a:t>
            </a:fld>
            <a:endParaRPr lang="de-DE"/>
          </a:p>
        </p:txBody>
      </p:sp>
      <p:sp>
        <p:nvSpPr>
          <p:cNvPr id="2" name="Titel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de-DE" smtClean="0"/>
              <a:t>Titelmasterformat durch Klicken bearbeiten</a:t>
            </a:r>
            <a:endParaRPr kumimoji="0" lang="en-US"/>
          </a:p>
        </p:txBody>
      </p:sp>
      <p:sp>
        <p:nvSpPr>
          <p:cNvPr id="8" name="Freihand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ihand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echtwinkliges Dreieck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Gerade Verbindung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Eingekerbter Richtungspfeil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Eingekerbter Richtungspfeil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ihand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ihand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echtwinkliges Dreieck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Gerade Verbindung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elplatzhalter 8"/>
          <p:cNvSpPr>
            <a:spLocks noGrp="1"/>
          </p:cNvSpPr>
          <p:nvPr>
            <p:ph type="title"/>
          </p:nvPr>
        </p:nvSpPr>
        <p:spPr>
          <a:xfrm>
            <a:off x="457200" y="274638"/>
            <a:ext cx="8229600" cy="1143000"/>
          </a:xfrm>
          <a:prstGeom prst="rect">
            <a:avLst/>
          </a:prstGeom>
        </p:spPr>
        <p:txBody>
          <a:bodyPr vert="horz" anchor="ctr">
            <a:noAutofit/>
            <a:scene3d>
              <a:camera prst="orthographicFront"/>
              <a:lightRig rig="soft" dir="t"/>
            </a:scene3d>
            <a:sp3d prstMaterial="softEdge">
              <a:bevelT w="25400" h="25400"/>
            </a:sp3d>
          </a:bodyPr>
          <a:lstStyle>
            <a:extLst/>
          </a:lstStyle>
          <a:p>
            <a:r>
              <a:rPr kumimoji="0" lang="de-DE" dirty="0" smtClean="0"/>
              <a:t>Titelmasterformat durch Klicken bearbeiten</a:t>
            </a:r>
            <a:endParaRPr kumimoji="0" lang="en-US" dirty="0"/>
          </a:p>
        </p:txBody>
      </p:sp>
      <p:sp>
        <p:nvSpPr>
          <p:cNvPr id="30" name="Textplatzhalt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de-DE" dirty="0" smtClean="0"/>
              <a:t>Textmasterformate durch Klicken bearbeiten</a:t>
            </a:r>
          </a:p>
          <a:p>
            <a:pPr lvl="1" eaLnBrk="1" latinLnBrk="0" hangingPunct="1"/>
            <a:r>
              <a:rPr kumimoji="0" lang="de-DE" dirty="0" smtClean="0"/>
              <a:t>Zweite Ebene</a:t>
            </a:r>
          </a:p>
          <a:p>
            <a:pPr lvl="2" eaLnBrk="1" latinLnBrk="0" hangingPunct="1"/>
            <a:r>
              <a:rPr kumimoji="0" lang="de-DE" dirty="0" smtClean="0"/>
              <a:t>Dritte Ebene</a:t>
            </a:r>
          </a:p>
          <a:p>
            <a:pPr lvl="3" eaLnBrk="1" latinLnBrk="0" hangingPunct="1"/>
            <a:r>
              <a:rPr kumimoji="0" lang="de-DE" dirty="0" smtClean="0"/>
              <a:t>Vierte Ebene</a:t>
            </a:r>
          </a:p>
          <a:p>
            <a:pPr lvl="4" eaLnBrk="1" latinLnBrk="0" hangingPunct="1"/>
            <a:r>
              <a:rPr kumimoji="0" lang="de-DE" dirty="0" smtClean="0"/>
              <a:t>Fünfte Ebene</a:t>
            </a:r>
            <a:endParaRPr kumimoji="0" lang="en-US" dirty="0"/>
          </a:p>
        </p:txBody>
      </p:sp>
      <p:sp>
        <p:nvSpPr>
          <p:cNvPr id="10" name="Datumsplatzhalt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7731777-3F7E-434D-8BB5-62238B204FBD}" type="datetimeFigureOut">
              <a:rPr lang="de-DE" smtClean="0"/>
              <a:pPr/>
              <a:t>12.04.2011</a:t>
            </a:fld>
            <a:endParaRPr lang="de-DE"/>
          </a:p>
        </p:txBody>
      </p:sp>
      <p:sp>
        <p:nvSpPr>
          <p:cNvPr id="22" name="Fußzeilenplatzhalt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de-DE"/>
          </a:p>
        </p:txBody>
      </p:sp>
      <p:sp>
        <p:nvSpPr>
          <p:cNvPr id="18" name="Foliennummernplatzhalt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0DD20AE-0BF7-4316-9EB6-29A3810A860B}"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rtl="0" eaLnBrk="1" latinLnBrk="0" hangingPunct="1">
        <a:spcBef>
          <a:spcPct val="0"/>
        </a:spcBef>
        <a:buNone/>
        <a:defRPr kumimoji="0" sz="36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4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3752" y="1844824"/>
            <a:ext cx="8134672" cy="2304256"/>
          </a:xfrm>
        </p:spPr>
        <p:txBody>
          <a:bodyPr>
            <a:noAutofit/>
          </a:bodyPr>
          <a:lstStyle/>
          <a:p>
            <a:pPr algn="l"/>
            <a:r>
              <a:rPr lang="de-AT" dirty="0" smtClean="0">
                <a:latin typeface="Arial Black" pitchFamily="34" charset="0"/>
              </a:rPr>
              <a:t>Grundlagen des 	Streckensegelfluges</a:t>
            </a:r>
            <a:endParaRPr lang="de-DE" dirty="0">
              <a:latin typeface="Arial Black" pitchFamily="34" charset="0"/>
            </a:endParaRPr>
          </a:p>
        </p:txBody>
      </p:sp>
      <p:sp>
        <p:nvSpPr>
          <p:cNvPr id="3" name="Untertitel 2"/>
          <p:cNvSpPr>
            <a:spLocks noGrp="1"/>
          </p:cNvSpPr>
          <p:nvPr>
            <p:ph type="subTitle" idx="1"/>
          </p:nvPr>
        </p:nvSpPr>
        <p:spPr>
          <a:xfrm>
            <a:off x="1336104" y="4029496"/>
            <a:ext cx="7772400" cy="1199704"/>
          </a:xfrm>
        </p:spPr>
        <p:txBody>
          <a:bodyPr/>
          <a:lstStyle/>
          <a:p>
            <a:pPr algn="ctr"/>
            <a:r>
              <a:rPr lang="de-AT" i="1" dirty="0" smtClean="0"/>
              <a:t>		</a:t>
            </a:r>
            <a:r>
              <a:rPr lang="de-AT" sz="2400" i="1" dirty="0" smtClean="0"/>
              <a:t>ausgearbeitet von:</a:t>
            </a:r>
          </a:p>
          <a:p>
            <a:r>
              <a:rPr lang="de-AT" sz="2400" dirty="0" smtClean="0"/>
              <a:t>Tamara &amp; Benedikt</a:t>
            </a:r>
            <a:endParaRPr lang="de-DE" sz="2400" dirty="0"/>
          </a:p>
        </p:txBody>
      </p:sp>
      <p:pic>
        <p:nvPicPr>
          <p:cNvPr id="5" name="Picture 3" descr="C:\Dokumente und Einstellungen\Benedikt\Eigene Dateien\Schule\Diplomarbeit\Bilder\10251917.jpg"/>
          <p:cNvPicPr>
            <a:picLocks noChangeAspect="1" noChangeArrowheads="1"/>
          </p:cNvPicPr>
          <p:nvPr/>
        </p:nvPicPr>
        <p:blipFill>
          <a:blip r:embed="rId2" cstate="print"/>
          <a:srcRect t="9534" b="15975"/>
          <a:stretch>
            <a:fillRect/>
          </a:stretch>
        </p:blipFill>
        <p:spPr bwMode="auto">
          <a:xfrm>
            <a:off x="3779912" y="260648"/>
            <a:ext cx="5046255" cy="1975476"/>
          </a:xfrm>
          <a:prstGeom prst="rect">
            <a:avLst/>
          </a:prstGeom>
          <a:noFill/>
          <a:ln>
            <a:solidFill>
              <a:schemeClr val="tx1"/>
            </a:solidFill>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noFill/>
          </a:ln>
        </p:spPr>
        <p:txBody>
          <a:bodyPr>
            <a:normAutofit/>
          </a:bodyPr>
          <a:lstStyle/>
          <a:p>
            <a:r>
              <a:rPr lang="de-AT" dirty="0" smtClean="0"/>
              <a:t>Thermikquellen</a:t>
            </a:r>
          </a:p>
          <a:p>
            <a:pPr marL="393192" lvl="1" indent="0">
              <a:buNone/>
            </a:pPr>
            <a:endParaRPr lang="de-AT" dirty="0" smtClean="0"/>
          </a:p>
          <a:p>
            <a:pPr lvl="1">
              <a:buFont typeface="Wingdings" pitchFamily="2" charset="2"/>
              <a:buChar char="§"/>
            </a:pPr>
            <a:r>
              <a:rPr lang="de-AT" sz="1600" dirty="0" smtClean="0"/>
              <a:t>Aufwindsuche in niederer Höhe</a:t>
            </a:r>
          </a:p>
          <a:p>
            <a:pPr lvl="2">
              <a:buFont typeface="Wingdings" pitchFamily="2" charset="2"/>
              <a:buChar char="§"/>
            </a:pPr>
            <a:r>
              <a:rPr lang="de-AT" sz="1400" dirty="0" smtClean="0"/>
              <a:t>Nicht mehr nur an Wolken orientieren</a:t>
            </a:r>
          </a:p>
          <a:p>
            <a:pPr lvl="2">
              <a:buFont typeface="Wingdings" pitchFamily="2" charset="2"/>
              <a:buChar char="§"/>
            </a:pPr>
            <a:r>
              <a:rPr lang="de-AT" sz="1400" dirty="0" smtClean="0"/>
              <a:t>Nicht an Kameraden in größeren Höhen orientieren</a:t>
            </a:r>
          </a:p>
          <a:p>
            <a:pPr lvl="2">
              <a:buFont typeface="Wingdings" pitchFamily="2" charset="2"/>
              <a:buChar char="§"/>
            </a:pPr>
            <a:r>
              <a:rPr lang="de-AT" sz="1400" dirty="0" smtClean="0"/>
              <a:t>Orientierung an Vögeln</a:t>
            </a:r>
          </a:p>
          <a:p>
            <a:pPr lvl="2">
              <a:buFont typeface="Wingdings" pitchFamily="2" charset="2"/>
              <a:buChar char="§"/>
            </a:pPr>
            <a:r>
              <a:rPr lang="de-AT" sz="1400" dirty="0" smtClean="0"/>
              <a:t>In Gedanken „spazierengehen“</a:t>
            </a:r>
          </a:p>
          <a:p>
            <a:pPr lvl="2">
              <a:buFont typeface="Wingdings" pitchFamily="2" charset="2"/>
              <a:buChar char="§"/>
            </a:pPr>
            <a:r>
              <a:rPr lang="de-AT" sz="1400" dirty="0" smtClean="0"/>
              <a:t>In Nullschiebern warten (</a:t>
            </a:r>
            <a:r>
              <a:rPr lang="de-AT" sz="1400" dirty="0" smtClean="0">
                <a:sym typeface="Wingdings" pitchFamily="2" charset="2"/>
              </a:rPr>
              <a:t> Nullschieber immer wieder „kontrollieren“)</a:t>
            </a:r>
          </a:p>
        </p:txBody>
      </p:sp>
      <p:sp>
        <p:nvSpPr>
          <p:cNvPr id="3" name="Titel 2"/>
          <p:cNvSpPr>
            <a:spLocks noGrp="1"/>
          </p:cNvSpPr>
          <p:nvPr>
            <p:ph type="title"/>
          </p:nvPr>
        </p:nvSpPr>
        <p:spPr/>
        <p:txBody>
          <a:bodyPr>
            <a:normAutofit/>
          </a:bodyPr>
          <a:lstStyle/>
          <a:p>
            <a:r>
              <a:rPr lang="de-AT" dirty="0" smtClean="0"/>
              <a:t>II. Thermischer Segelflug</a:t>
            </a:r>
            <a:endParaRPr lang="de-DE" dirty="0"/>
          </a:p>
        </p:txBody>
      </p:sp>
    </p:spTree>
    <p:extLst>
      <p:ext uri="{BB962C8B-B14F-4D97-AF65-F5344CB8AC3E}">
        <p14:creationId xmlns:p14="http://schemas.microsoft.com/office/powerpoint/2010/main" xmlns="" val="122210688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noFill/>
          </a:ln>
        </p:spPr>
        <p:txBody>
          <a:bodyPr>
            <a:normAutofit/>
          </a:bodyPr>
          <a:lstStyle/>
          <a:p>
            <a:r>
              <a:rPr lang="de-AT" dirty="0" smtClean="0"/>
              <a:t>Thermikquellen</a:t>
            </a:r>
          </a:p>
          <a:p>
            <a:pPr marL="393192" lvl="1" indent="0">
              <a:buNone/>
            </a:pPr>
            <a:endParaRPr lang="de-AT" dirty="0" smtClean="0"/>
          </a:p>
          <a:p>
            <a:pPr lvl="1">
              <a:buFont typeface="Wingdings" pitchFamily="2" charset="2"/>
              <a:buChar char="§"/>
            </a:pPr>
            <a:r>
              <a:rPr lang="de-AT" sz="1600" dirty="0" smtClean="0"/>
              <a:t>Aufwindsuche in niederer Höhe</a:t>
            </a:r>
          </a:p>
          <a:p>
            <a:pPr lvl="2">
              <a:buFont typeface="Wingdings" pitchFamily="2" charset="2"/>
              <a:buChar char="§"/>
            </a:pPr>
            <a:r>
              <a:rPr lang="de-AT" sz="1400" dirty="0">
                <a:sym typeface="Wingdings" pitchFamily="2" charset="2"/>
              </a:rPr>
              <a:t>In bergigem </a:t>
            </a:r>
            <a:r>
              <a:rPr lang="de-AT" sz="1400" dirty="0" smtClean="0">
                <a:sym typeface="Wingdings" pitchFamily="2" charset="2"/>
              </a:rPr>
              <a:t>Gelände</a:t>
            </a:r>
            <a:endParaRPr lang="de-AT" sz="1400" dirty="0">
              <a:sym typeface="Wingdings" pitchFamily="2" charset="2"/>
            </a:endParaRPr>
          </a:p>
          <a:p>
            <a:pPr lvl="3">
              <a:buFont typeface="Wingdings" pitchFamily="2" charset="2"/>
              <a:buChar char="§"/>
            </a:pPr>
            <a:r>
              <a:rPr lang="de-AT" sz="1200" dirty="0">
                <a:sym typeface="Wingdings" pitchFamily="2" charset="2"/>
              </a:rPr>
              <a:t>Am Grat entlang fliegen</a:t>
            </a:r>
          </a:p>
          <a:p>
            <a:pPr lvl="3">
              <a:buFont typeface="Wingdings" pitchFamily="2" charset="2"/>
              <a:buChar char="§"/>
            </a:pPr>
            <a:r>
              <a:rPr lang="de-AT" sz="1200" dirty="0">
                <a:sym typeface="Wingdings" pitchFamily="2" charset="2"/>
              </a:rPr>
              <a:t>Hangthermik suchen</a:t>
            </a:r>
          </a:p>
          <a:p>
            <a:pPr lvl="3">
              <a:buFont typeface="Wingdings" pitchFamily="2" charset="2"/>
              <a:buChar char="§"/>
            </a:pPr>
            <a:r>
              <a:rPr lang="de-AT" sz="1200" dirty="0">
                <a:sym typeface="Wingdings" pitchFamily="2" charset="2"/>
              </a:rPr>
              <a:t>Womöglich schrägstehender </a:t>
            </a:r>
            <a:r>
              <a:rPr lang="de-AT" sz="1200" dirty="0" smtClean="0">
                <a:sym typeface="Wingdings" pitchFamily="2" charset="2"/>
              </a:rPr>
              <a:t>Thermikschlauch</a:t>
            </a:r>
            <a:endParaRPr lang="de-AT" sz="1400" dirty="0">
              <a:sym typeface="Wingdings" pitchFamily="2" charset="2"/>
            </a:endParaRPr>
          </a:p>
          <a:p>
            <a:pPr lvl="2">
              <a:buFont typeface="Wingdings" pitchFamily="2" charset="2"/>
              <a:buChar char="§"/>
            </a:pPr>
            <a:r>
              <a:rPr lang="de-AT" sz="1400" dirty="0"/>
              <a:t>SICHERHEIT!</a:t>
            </a:r>
          </a:p>
          <a:p>
            <a:pPr lvl="3">
              <a:buFont typeface="Wingdings" pitchFamily="2" charset="2"/>
              <a:buChar char="§"/>
            </a:pPr>
            <a:r>
              <a:rPr lang="de-AT" sz="1200" dirty="0"/>
              <a:t>Keine Schiebeflugzustände</a:t>
            </a:r>
          </a:p>
          <a:p>
            <a:pPr lvl="3">
              <a:buFont typeface="Wingdings" pitchFamily="2" charset="2"/>
              <a:buChar char="§"/>
            </a:pPr>
            <a:r>
              <a:rPr lang="de-AT" sz="1200" dirty="0"/>
              <a:t>Außenlandewiese muss ausgesucht und erreichbar </a:t>
            </a:r>
            <a:r>
              <a:rPr lang="de-AT" sz="1200" dirty="0" smtClean="0"/>
              <a:t>sein</a:t>
            </a:r>
            <a:endParaRPr lang="de-AT" sz="1200" dirty="0"/>
          </a:p>
        </p:txBody>
      </p:sp>
      <p:sp>
        <p:nvSpPr>
          <p:cNvPr id="3" name="Titel 2"/>
          <p:cNvSpPr>
            <a:spLocks noGrp="1"/>
          </p:cNvSpPr>
          <p:nvPr>
            <p:ph type="title"/>
          </p:nvPr>
        </p:nvSpPr>
        <p:spPr/>
        <p:txBody>
          <a:bodyPr>
            <a:normAutofit/>
          </a:bodyPr>
          <a:lstStyle/>
          <a:p>
            <a:r>
              <a:rPr lang="de-AT" dirty="0" smtClean="0"/>
              <a:t>II. Thermischer Segelflug</a:t>
            </a:r>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86116" y="4643446"/>
            <a:ext cx="3096344" cy="1672643"/>
          </a:xfrm>
          <a:prstGeom prst="rect">
            <a:avLst/>
          </a:prstGeom>
        </p:spPr>
      </p:pic>
    </p:spTree>
    <p:extLst>
      <p:ext uri="{BB962C8B-B14F-4D97-AF65-F5344CB8AC3E}">
        <p14:creationId xmlns:p14="http://schemas.microsoft.com/office/powerpoint/2010/main" xmlns="" val="122210688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noFill/>
          </a:ln>
        </p:spPr>
        <p:txBody>
          <a:bodyPr>
            <a:normAutofit/>
          </a:bodyPr>
          <a:lstStyle/>
          <a:p>
            <a:r>
              <a:rPr lang="de-AT" dirty="0" smtClean="0"/>
              <a:t>Einflug in den Aufwind</a:t>
            </a:r>
          </a:p>
          <a:p>
            <a:pPr marL="109728" indent="0">
              <a:buNone/>
            </a:pPr>
            <a:endParaRPr lang="de-AT" dirty="0" smtClean="0"/>
          </a:p>
          <a:p>
            <a:pPr lvl="1">
              <a:buFont typeface="Wingdings" pitchFamily="2" charset="2"/>
              <a:buChar char="§"/>
            </a:pPr>
            <a:r>
              <a:rPr lang="de-AT" sz="1600" dirty="0" smtClean="0"/>
              <a:t>Vor einem Aufwind verstärkt sich das Fallen</a:t>
            </a:r>
          </a:p>
          <a:p>
            <a:pPr marL="393192" lvl="1" indent="0">
              <a:buNone/>
            </a:pPr>
            <a:endParaRPr lang="de-AT" sz="1600" dirty="0" smtClean="0"/>
          </a:p>
          <a:p>
            <a:pPr lvl="1">
              <a:buFont typeface="Wingdings" pitchFamily="2" charset="2"/>
              <a:buChar char="§"/>
            </a:pPr>
            <a:r>
              <a:rPr lang="de-AT" sz="1600" dirty="0" smtClean="0"/>
              <a:t>Beim Einflug:</a:t>
            </a:r>
          </a:p>
          <a:p>
            <a:pPr lvl="2">
              <a:buFont typeface="Wingdings" pitchFamily="2" charset="2"/>
              <a:buChar char="§"/>
            </a:pPr>
            <a:r>
              <a:rPr lang="de-AT" sz="1400" dirty="0" smtClean="0"/>
              <a:t>Verringerung der Geschwindigkeit</a:t>
            </a:r>
          </a:p>
          <a:p>
            <a:pPr lvl="2">
              <a:buFont typeface="Wingdings" pitchFamily="2" charset="2"/>
              <a:buChar char="§"/>
            </a:pPr>
            <a:r>
              <a:rPr lang="de-AT" sz="1400" dirty="0" smtClean="0"/>
              <a:t>Kurz vor dem Zentrum </a:t>
            </a:r>
            <a:r>
              <a:rPr lang="de-AT" sz="1400" dirty="0" smtClean="0"/>
              <a:t>einkreisen</a:t>
            </a:r>
            <a:endParaRPr lang="de-AT" sz="1400" dirty="0" smtClean="0"/>
          </a:p>
          <a:p>
            <a:pPr marL="630936" lvl="2" indent="0">
              <a:buNone/>
            </a:pPr>
            <a:endParaRPr lang="de-AT" sz="1600" dirty="0" smtClean="0"/>
          </a:p>
          <a:p>
            <a:pPr lvl="1">
              <a:buFont typeface="Wingdings" pitchFamily="2" charset="2"/>
              <a:buChar char="§"/>
            </a:pPr>
            <a:r>
              <a:rPr lang="de-AT" sz="1600" dirty="0" smtClean="0"/>
              <a:t>Keinen Kreis einleiten, bevor die Anzeige unseres </a:t>
            </a:r>
            <a:r>
              <a:rPr lang="de-AT" sz="1600" dirty="0" err="1" smtClean="0"/>
              <a:t>Varios</a:t>
            </a:r>
            <a:r>
              <a:rPr lang="de-AT" sz="1600" dirty="0" smtClean="0"/>
              <a:t> nicht mindestens 0,3 m/s über den Wert, den wir unter gegebenen Umständen für sinnvoll halten </a:t>
            </a:r>
            <a:r>
              <a:rPr lang="de-AT" sz="1600" dirty="0" err="1" smtClean="0"/>
              <a:t>auszukurbeln</a:t>
            </a:r>
            <a:r>
              <a:rPr lang="de-AT" sz="1600" dirty="0" smtClean="0"/>
              <a:t>, hinausgegangen ist</a:t>
            </a:r>
            <a:r>
              <a:rPr lang="de-AT" sz="1600" dirty="0" smtClean="0"/>
              <a:t>.</a:t>
            </a:r>
            <a:r>
              <a:rPr lang="de-AT" sz="1600" dirty="0"/>
              <a:t/>
            </a:r>
            <a:br>
              <a:rPr lang="de-AT" sz="1600" dirty="0"/>
            </a:br>
            <a:r>
              <a:rPr lang="de-AT" sz="1600" dirty="0" smtClean="0"/>
              <a:t/>
            </a:r>
            <a:br>
              <a:rPr lang="de-AT" sz="1600" dirty="0" smtClean="0"/>
            </a:br>
            <a:r>
              <a:rPr lang="de-AT" sz="1600" dirty="0" smtClean="0"/>
              <a:t>		In den Bergen müssen wir oft auch schlechte Bärte auskurbeln, auch 		wenn wir erst kurz davor noch wesentlich bessere hatten. Das 		Geländeprofil muss immer berücksichtigt werden.</a:t>
            </a:r>
            <a:endParaRPr lang="de-AT" sz="1600" dirty="0" smtClean="0"/>
          </a:p>
        </p:txBody>
      </p:sp>
      <p:sp>
        <p:nvSpPr>
          <p:cNvPr id="3" name="Titel 2"/>
          <p:cNvSpPr>
            <a:spLocks noGrp="1"/>
          </p:cNvSpPr>
          <p:nvPr>
            <p:ph type="title"/>
          </p:nvPr>
        </p:nvSpPr>
        <p:spPr/>
        <p:txBody>
          <a:bodyPr>
            <a:normAutofit/>
          </a:bodyPr>
          <a:lstStyle/>
          <a:p>
            <a:r>
              <a:rPr lang="de-AT" dirty="0" smtClean="0"/>
              <a:t>II. Thermischer Segelflug</a:t>
            </a:r>
            <a:endParaRPr lang="de-DE" dirty="0"/>
          </a:p>
        </p:txBody>
      </p:sp>
      <p:pic>
        <p:nvPicPr>
          <p:cNvPr id="1026" name="Picture 2" descr="C:\Dokumente und Einstellungen\Benedikt\Desktop\Von KDF sicher in die Alpen\Bilder\achtung.jpg"/>
          <p:cNvPicPr>
            <a:picLocks noChangeAspect="1" noChangeArrowheads="1"/>
          </p:cNvPicPr>
          <p:nvPr/>
        </p:nvPicPr>
        <p:blipFill>
          <a:blip r:embed="rId2" cstate="print"/>
          <a:srcRect/>
          <a:stretch>
            <a:fillRect/>
          </a:stretch>
        </p:blipFill>
        <p:spPr bwMode="auto">
          <a:xfrm>
            <a:off x="1115615" y="4941168"/>
            <a:ext cx="1056117" cy="792088"/>
          </a:xfrm>
          <a:prstGeom prst="rect">
            <a:avLst/>
          </a:prstGeom>
          <a:noFill/>
        </p:spPr>
      </p:pic>
    </p:spTree>
    <p:extLst>
      <p:ext uri="{BB962C8B-B14F-4D97-AF65-F5344CB8AC3E}">
        <p14:creationId xmlns:p14="http://schemas.microsoft.com/office/powerpoint/2010/main" xmlns="" val="403838667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noFill/>
          </a:ln>
        </p:spPr>
        <p:txBody>
          <a:bodyPr>
            <a:normAutofit/>
          </a:bodyPr>
          <a:lstStyle/>
          <a:p>
            <a:r>
              <a:rPr lang="de-AT" dirty="0" smtClean="0"/>
              <a:t>Thermikquellen</a:t>
            </a:r>
          </a:p>
          <a:p>
            <a:pPr marL="393192" lvl="1" indent="0">
              <a:buNone/>
            </a:pPr>
            <a:endParaRPr lang="de-AT" dirty="0" smtClean="0"/>
          </a:p>
          <a:p>
            <a:pPr lvl="1">
              <a:buFont typeface="Wingdings" pitchFamily="2" charset="2"/>
              <a:buChar char="§"/>
            </a:pPr>
            <a:r>
              <a:rPr lang="de-AT" sz="1600" dirty="0" smtClean="0"/>
              <a:t>Das Zentrieren</a:t>
            </a:r>
          </a:p>
          <a:p>
            <a:pPr marL="393192" lvl="1" indent="0">
              <a:buNone/>
            </a:pPr>
            <a:endParaRPr lang="de-AT" sz="1600" dirty="0" smtClean="0"/>
          </a:p>
          <a:p>
            <a:pPr lvl="2">
              <a:buFont typeface="Wingdings" pitchFamily="2" charset="2"/>
              <a:buChar char="§"/>
            </a:pPr>
            <a:r>
              <a:rPr lang="de-AT" sz="1400" dirty="0" smtClean="0"/>
              <a:t>Verfahren 1</a:t>
            </a:r>
          </a:p>
          <a:p>
            <a:pPr lvl="3">
              <a:buFont typeface="Wingdings" pitchFamily="2" charset="2"/>
              <a:buChar char="§"/>
            </a:pPr>
            <a:r>
              <a:rPr lang="de-AT" sz="1200" dirty="0" smtClean="0"/>
              <a:t>Bei Steigen aufrichten</a:t>
            </a:r>
          </a:p>
          <a:p>
            <a:pPr lvl="3">
              <a:buFont typeface="Wingdings" pitchFamily="2" charset="2"/>
              <a:buChar char="§"/>
            </a:pPr>
            <a:r>
              <a:rPr lang="de-AT" sz="1200" dirty="0" smtClean="0"/>
              <a:t>Kurz geradeaus</a:t>
            </a:r>
          </a:p>
          <a:p>
            <a:pPr lvl="3">
              <a:buFont typeface="Wingdings" pitchFamily="2" charset="2"/>
              <a:buChar char="§"/>
            </a:pPr>
            <a:r>
              <a:rPr lang="de-AT" sz="1200" dirty="0" smtClean="0"/>
              <a:t>Wieder einleiten</a:t>
            </a:r>
          </a:p>
          <a:p>
            <a:pPr lvl="3">
              <a:buFont typeface="Wingdings" pitchFamily="2" charset="2"/>
              <a:buChar char="§"/>
            </a:pPr>
            <a:r>
              <a:rPr lang="de-AT" sz="1200" dirty="0" smtClean="0"/>
              <a:t>Geringere Treffsicherheit als 2 und 3</a:t>
            </a:r>
            <a:endParaRPr lang="de-AT" sz="1200" dirty="0"/>
          </a:p>
        </p:txBody>
      </p:sp>
      <p:sp>
        <p:nvSpPr>
          <p:cNvPr id="3" name="Titel 2"/>
          <p:cNvSpPr>
            <a:spLocks noGrp="1"/>
          </p:cNvSpPr>
          <p:nvPr>
            <p:ph type="title"/>
          </p:nvPr>
        </p:nvSpPr>
        <p:spPr/>
        <p:txBody>
          <a:bodyPr>
            <a:normAutofit/>
          </a:bodyPr>
          <a:lstStyle/>
          <a:p>
            <a:r>
              <a:rPr lang="de-AT" dirty="0" smtClean="0"/>
              <a:t>II. Thermischer Segelflug</a:t>
            </a:r>
            <a:endParaRPr lang="de-DE" dirty="0"/>
          </a:p>
        </p:txBody>
      </p:sp>
      <p:pic>
        <p:nvPicPr>
          <p:cNvPr id="4" name="Grafik 3" descr="Bild Seite 27.1.JPG"/>
          <p:cNvPicPr>
            <a:picLocks noChangeAspect="1"/>
          </p:cNvPicPr>
          <p:nvPr/>
        </p:nvPicPr>
        <p:blipFill>
          <a:blip r:embed="rId2" cstate="print"/>
          <a:stretch>
            <a:fillRect/>
          </a:stretch>
        </p:blipFill>
        <p:spPr>
          <a:xfrm>
            <a:off x="4786314" y="3534949"/>
            <a:ext cx="4162775" cy="2180067"/>
          </a:xfrm>
          <a:prstGeom prst="rect">
            <a:avLst/>
          </a:prstGeom>
        </p:spPr>
      </p:pic>
    </p:spTree>
    <p:extLst>
      <p:ext uri="{BB962C8B-B14F-4D97-AF65-F5344CB8AC3E}">
        <p14:creationId xmlns:p14="http://schemas.microsoft.com/office/powerpoint/2010/main" xmlns="" val="403838667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noFill/>
          </a:ln>
        </p:spPr>
        <p:txBody>
          <a:bodyPr>
            <a:normAutofit/>
          </a:bodyPr>
          <a:lstStyle/>
          <a:p>
            <a:r>
              <a:rPr lang="de-AT" dirty="0" smtClean="0"/>
              <a:t>Thermikquellen</a:t>
            </a:r>
          </a:p>
          <a:p>
            <a:pPr marL="393192" lvl="1" indent="0">
              <a:buNone/>
            </a:pPr>
            <a:endParaRPr lang="de-AT" dirty="0" smtClean="0"/>
          </a:p>
          <a:p>
            <a:pPr lvl="1">
              <a:buFont typeface="Wingdings" pitchFamily="2" charset="2"/>
              <a:buChar char="§"/>
            </a:pPr>
            <a:r>
              <a:rPr lang="de-AT" sz="1600" dirty="0" smtClean="0"/>
              <a:t>Das Zentrieren</a:t>
            </a:r>
          </a:p>
          <a:p>
            <a:pPr marL="393192" lvl="1" indent="0">
              <a:buNone/>
            </a:pPr>
            <a:endParaRPr lang="de-AT" sz="1600" dirty="0" smtClean="0"/>
          </a:p>
          <a:p>
            <a:pPr lvl="2">
              <a:buFont typeface="Wingdings" pitchFamily="2" charset="2"/>
              <a:buChar char="§"/>
            </a:pPr>
            <a:r>
              <a:rPr lang="de-AT" sz="1400" dirty="0" smtClean="0"/>
              <a:t>Verfahren 2</a:t>
            </a:r>
          </a:p>
          <a:p>
            <a:pPr lvl="3">
              <a:buFont typeface="Wingdings" pitchFamily="2" charset="2"/>
              <a:buChar char="§"/>
            </a:pPr>
            <a:r>
              <a:rPr lang="de-AT" sz="1200" dirty="0" smtClean="0"/>
              <a:t>Steigen wird schwächer</a:t>
            </a:r>
          </a:p>
          <a:p>
            <a:pPr lvl="3">
              <a:buFont typeface="Wingdings" pitchFamily="2" charset="2"/>
              <a:buChar char="§"/>
            </a:pPr>
            <a:r>
              <a:rPr lang="de-AT" sz="1200" dirty="0" smtClean="0"/>
              <a:t>Besonders enger Halbkreis</a:t>
            </a:r>
          </a:p>
          <a:p>
            <a:pPr lvl="3">
              <a:buFont typeface="Wingdings" pitchFamily="2" charset="2"/>
              <a:buChar char="§"/>
            </a:pPr>
            <a:r>
              <a:rPr lang="de-AT" sz="1200" dirty="0" smtClean="0"/>
              <a:t>Bei zunehmendem Steigen wieder alte Querneigung einnehmen</a:t>
            </a:r>
            <a:endParaRPr lang="de-AT" sz="1200" dirty="0"/>
          </a:p>
        </p:txBody>
      </p:sp>
      <p:sp>
        <p:nvSpPr>
          <p:cNvPr id="3" name="Titel 2"/>
          <p:cNvSpPr>
            <a:spLocks noGrp="1"/>
          </p:cNvSpPr>
          <p:nvPr>
            <p:ph type="title"/>
          </p:nvPr>
        </p:nvSpPr>
        <p:spPr/>
        <p:txBody>
          <a:bodyPr>
            <a:normAutofit/>
          </a:bodyPr>
          <a:lstStyle/>
          <a:p>
            <a:r>
              <a:rPr lang="de-AT" dirty="0" smtClean="0"/>
              <a:t>II. Thermischer Segelflug</a:t>
            </a:r>
            <a:endParaRPr lang="de-DE" dirty="0"/>
          </a:p>
        </p:txBody>
      </p:sp>
      <p:pic>
        <p:nvPicPr>
          <p:cNvPr id="4" name="Grafik 3" descr="Bild Seite 27.2.JPG"/>
          <p:cNvPicPr>
            <a:picLocks noChangeAspect="1"/>
          </p:cNvPicPr>
          <p:nvPr/>
        </p:nvPicPr>
        <p:blipFill>
          <a:blip r:embed="rId2" cstate="print"/>
          <a:stretch>
            <a:fillRect/>
          </a:stretch>
        </p:blipFill>
        <p:spPr>
          <a:xfrm>
            <a:off x="4429124" y="4286256"/>
            <a:ext cx="4143372" cy="2049020"/>
          </a:xfrm>
          <a:prstGeom prst="rect">
            <a:avLst/>
          </a:prstGeom>
        </p:spPr>
      </p:pic>
    </p:spTree>
    <p:extLst>
      <p:ext uri="{BB962C8B-B14F-4D97-AF65-F5344CB8AC3E}">
        <p14:creationId xmlns:p14="http://schemas.microsoft.com/office/powerpoint/2010/main" xmlns="" val="351797437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noFill/>
          </a:ln>
        </p:spPr>
        <p:txBody>
          <a:bodyPr>
            <a:normAutofit/>
          </a:bodyPr>
          <a:lstStyle/>
          <a:p>
            <a:r>
              <a:rPr lang="de-AT" dirty="0" smtClean="0"/>
              <a:t>Thermikquellen</a:t>
            </a:r>
          </a:p>
          <a:p>
            <a:pPr marL="393192" lvl="1" indent="0">
              <a:buNone/>
            </a:pPr>
            <a:endParaRPr lang="de-AT" dirty="0" smtClean="0"/>
          </a:p>
          <a:p>
            <a:pPr lvl="1">
              <a:buFont typeface="Wingdings" pitchFamily="2" charset="2"/>
              <a:buChar char="§"/>
            </a:pPr>
            <a:r>
              <a:rPr lang="de-AT" sz="1600" dirty="0" smtClean="0"/>
              <a:t>Das Zentrieren</a:t>
            </a:r>
          </a:p>
          <a:p>
            <a:pPr marL="393192" lvl="1" indent="0">
              <a:buNone/>
            </a:pPr>
            <a:endParaRPr lang="de-AT" sz="1600" dirty="0" smtClean="0"/>
          </a:p>
          <a:p>
            <a:pPr lvl="2">
              <a:buFont typeface="Wingdings" pitchFamily="2" charset="2"/>
              <a:buChar char="§"/>
            </a:pPr>
            <a:r>
              <a:rPr lang="de-AT" sz="1400" dirty="0" smtClean="0"/>
              <a:t>Verfahren 3 (geringer Zeitverlust)</a:t>
            </a:r>
          </a:p>
          <a:p>
            <a:pPr lvl="3">
              <a:buFont typeface="Wingdings" pitchFamily="2" charset="2"/>
              <a:buChar char="§"/>
            </a:pPr>
            <a:r>
              <a:rPr lang="de-AT" sz="1200" dirty="0" smtClean="0"/>
              <a:t>Wenn das Steigen nachlässt  steiler werden</a:t>
            </a:r>
          </a:p>
          <a:p>
            <a:pPr lvl="3">
              <a:buFont typeface="Wingdings" pitchFamily="2" charset="2"/>
              <a:buChar char="§"/>
            </a:pPr>
            <a:r>
              <a:rPr lang="de-AT" sz="1200" dirty="0" smtClean="0"/>
              <a:t>Wenn das Steigen wieder zunimmt flacher werden</a:t>
            </a:r>
          </a:p>
          <a:p>
            <a:pPr lvl="3">
              <a:buFont typeface="Wingdings" pitchFamily="2" charset="2"/>
              <a:buChar char="§"/>
            </a:pPr>
            <a:r>
              <a:rPr lang="de-AT" sz="1200" dirty="0" smtClean="0"/>
              <a:t>Kombi aus 1 und 2</a:t>
            </a:r>
            <a:endParaRPr lang="de-AT" sz="1200" dirty="0"/>
          </a:p>
        </p:txBody>
      </p:sp>
      <p:sp>
        <p:nvSpPr>
          <p:cNvPr id="3" name="Titel 2"/>
          <p:cNvSpPr>
            <a:spLocks noGrp="1"/>
          </p:cNvSpPr>
          <p:nvPr>
            <p:ph type="title"/>
          </p:nvPr>
        </p:nvSpPr>
        <p:spPr/>
        <p:txBody>
          <a:bodyPr>
            <a:normAutofit/>
          </a:bodyPr>
          <a:lstStyle/>
          <a:p>
            <a:r>
              <a:rPr lang="de-AT" dirty="0" smtClean="0"/>
              <a:t>II. Thermischer Segelflug</a:t>
            </a:r>
            <a:endParaRPr lang="de-DE" dirty="0"/>
          </a:p>
        </p:txBody>
      </p:sp>
      <p:pic>
        <p:nvPicPr>
          <p:cNvPr id="4" name="Grafik 3" descr="Bild Seite 27.3.JPG"/>
          <p:cNvPicPr>
            <a:picLocks noChangeAspect="1"/>
          </p:cNvPicPr>
          <p:nvPr/>
        </p:nvPicPr>
        <p:blipFill>
          <a:blip r:embed="rId2" cstate="print"/>
          <a:stretch>
            <a:fillRect/>
          </a:stretch>
        </p:blipFill>
        <p:spPr>
          <a:xfrm>
            <a:off x="4214810" y="3786190"/>
            <a:ext cx="4429124" cy="2442318"/>
          </a:xfrm>
          <a:prstGeom prst="rect">
            <a:avLst/>
          </a:prstGeom>
        </p:spPr>
      </p:pic>
    </p:spTree>
    <p:extLst>
      <p:ext uri="{BB962C8B-B14F-4D97-AF65-F5344CB8AC3E}">
        <p14:creationId xmlns:p14="http://schemas.microsoft.com/office/powerpoint/2010/main" xmlns="" val="351797437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noFill/>
          </a:ln>
        </p:spPr>
        <p:txBody>
          <a:bodyPr>
            <a:normAutofit/>
          </a:bodyPr>
          <a:lstStyle/>
          <a:p>
            <a:r>
              <a:rPr lang="de-AT" dirty="0" smtClean="0"/>
              <a:t>Thermikquellen</a:t>
            </a:r>
          </a:p>
          <a:p>
            <a:pPr marL="393192" lvl="1" indent="0">
              <a:buNone/>
            </a:pPr>
            <a:endParaRPr lang="de-AT" dirty="0" smtClean="0"/>
          </a:p>
          <a:p>
            <a:pPr lvl="1">
              <a:buFont typeface="Wingdings" pitchFamily="2" charset="2"/>
              <a:buChar char="§"/>
            </a:pPr>
            <a:r>
              <a:rPr lang="de-AT" sz="1600" dirty="0" smtClean="0"/>
              <a:t>Verlassen des Aufwindes</a:t>
            </a:r>
          </a:p>
          <a:p>
            <a:pPr lvl="2">
              <a:buFont typeface="Wingdings" pitchFamily="2" charset="2"/>
              <a:buChar char="§"/>
            </a:pPr>
            <a:r>
              <a:rPr lang="de-AT" sz="1400" dirty="0" smtClean="0"/>
              <a:t>Möglichst bei dem Steigwert Verlassen, von dem wir glauben, dass er dem Anfangssteigen im nächsten Aufwind entspricht.</a:t>
            </a:r>
          </a:p>
          <a:p>
            <a:pPr lvl="2">
              <a:buFont typeface="Wingdings" pitchFamily="2" charset="2"/>
              <a:buChar char="§"/>
            </a:pPr>
            <a:r>
              <a:rPr lang="de-AT" sz="1400" dirty="0" smtClean="0"/>
              <a:t>Vor Verlassen des Aufwindes (während dem Kurbeln) nächstes und wenn möglich auch schon übernächstes Ziel ausmachen.</a:t>
            </a:r>
            <a:endParaRPr lang="de-AT" sz="1400" dirty="0"/>
          </a:p>
        </p:txBody>
      </p:sp>
      <p:sp>
        <p:nvSpPr>
          <p:cNvPr id="3" name="Titel 2"/>
          <p:cNvSpPr>
            <a:spLocks noGrp="1"/>
          </p:cNvSpPr>
          <p:nvPr>
            <p:ph type="title"/>
          </p:nvPr>
        </p:nvSpPr>
        <p:spPr/>
        <p:txBody>
          <a:bodyPr>
            <a:normAutofit/>
          </a:bodyPr>
          <a:lstStyle/>
          <a:p>
            <a:r>
              <a:rPr lang="de-AT" dirty="0" smtClean="0"/>
              <a:t>II. Thermischer Segelflug</a:t>
            </a:r>
            <a:endParaRPr lang="de-DE" dirty="0"/>
          </a:p>
        </p:txBody>
      </p:sp>
    </p:spTree>
    <p:extLst>
      <p:ext uri="{BB962C8B-B14F-4D97-AF65-F5344CB8AC3E}">
        <p14:creationId xmlns:p14="http://schemas.microsoft.com/office/powerpoint/2010/main" xmlns="" val="351797437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noFill/>
          </a:ln>
        </p:spPr>
        <p:txBody>
          <a:bodyPr>
            <a:normAutofit/>
          </a:bodyPr>
          <a:lstStyle/>
          <a:p>
            <a:r>
              <a:rPr lang="de-AT" dirty="0" smtClean="0"/>
              <a:t>Thermikflug bei </a:t>
            </a:r>
            <a:r>
              <a:rPr lang="de-AT" dirty="0" err="1" smtClean="0"/>
              <a:t>Cumulusbewölkung</a:t>
            </a:r>
            <a:endParaRPr lang="de-AT" dirty="0" smtClean="0"/>
          </a:p>
          <a:p>
            <a:pPr lvl="1">
              <a:buNone/>
            </a:pPr>
            <a:endParaRPr lang="de-AT" dirty="0" smtClean="0"/>
          </a:p>
          <a:p>
            <a:pPr lvl="1">
              <a:buFont typeface="Wingdings" pitchFamily="2" charset="2"/>
              <a:buChar char="§"/>
            </a:pPr>
            <a:r>
              <a:rPr lang="de-AT" sz="1600" dirty="0" smtClean="0"/>
              <a:t>Maximal jede dritte Wolke liefert einen brauchbaren  Aufwind</a:t>
            </a:r>
          </a:p>
          <a:p>
            <a:pPr lvl="1">
              <a:buNone/>
            </a:pPr>
            <a:endParaRPr lang="de-AT" sz="1600" dirty="0" smtClean="0"/>
          </a:p>
          <a:p>
            <a:pPr lvl="1">
              <a:buFont typeface="Wingdings" pitchFamily="2" charset="2"/>
              <a:buChar char="§"/>
            </a:pPr>
            <a:r>
              <a:rPr lang="de-AT" sz="1600" dirty="0" smtClean="0"/>
              <a:t>Lebenslauf der Thermik bei </a:t>
            </a:r>
            <a:r>
              <a:rPr lang="de-AT" sz="1600" dirty="0" err="1" smtClean="0"/>
              <a:t>Schönwetter-Cumulus</a:t>
            </a:r>
            <a:endParaRPr lang="de-AT" sz="1600" dirty="0" smtClean="0"/>
          </a:p>
        </p:txBody>
      </p:sp>
      <p:sp>
        <p:nvSpPr>
          <p:cNvPr id="3" name="Titel 2"/>
          <p:cNvSpPr>
            <a:spLocks noGrp="1"/>
          </p:cNvSpPr>
          <p:nvPr>
            <p:ph type="title"/>
          </p:nvPr>
        </p:nvSpPr>
        <p:spPr/>
        <p:txBody>
          <a:bodyPr>
            <a:normAutofit/>
          </a:bodyPr>
          <a:lstStyle/>
          <a:p>
            <a:r>
              <a:rPr lang="de-AT" dirty="0" smtClean="0"/>
              <a:t>II. Thermischer Segelflug</a:t>
            </a:r>
            <a:endParaRPr lang="de-DE" dirty="0"/>
          </a:p>
        </p:txBody>
      </p:sp>
      <p:pic>
        <p:nvPicPr>
          <p:cNvPr id="4" name="Grafik 3" descr="Bild Seite 31.JPG"/>
          <p:cNvPicPr>
            <a:picLocks noChangeAspect="1"/>
          </p:cNvPicPr>
          <p:nvPr/>
        </p:nvPicPr>
        <p:blipFill>
          <a:blip r:embed="rId2" cstate="print"/>
          <a:stretch>
            <a:fillRect/>
          </a:stretch>
        </p:blipFill>
        <p:spPr>
          <a:xfrm>
            <a:off x="1857356" y="3500438"/>
            <a:ext cx="5409116" cy="2769629"/>
          </a:xfrm>
          <a:prstGeom prst="rect">
            <a:avLst/>
          </a:prstGeom>
        </p:spPr>
      </p:pic>
    </p:spTree>
    <p:extLst>
      <p:ext uri="{BB962C8B-B14F-4D97-AF65-F5344CB8AC3E}">
        <p14:creationId xmlns:p14="http://schemas.microsoft.com/office/powerpoint/2010/main" xmlns="" val="351797437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noFill/>
          </a:ln>
        </p:spPr>
        <p:txBody>
          <a:bodyPr>
            <a:normAutofit/>
          </a:bodyPr>
          <a:lstStyle/>
          <a:p>
            <a:r>
              <a:rPr lang="de-AT" dirty="0" smtClean="0"/>
              <a:t>Thermikflug bei </a:t>
            </a:r>
            <a:r>
              <a:rPr lang="de-AT" dirty="0" err="1" smtClean="0"/>
              <a:t>Cumulusbewölkung</a:t>
            </a:r>
            <a:endParaRPr lang="de-AT" dirty="0" smtClean="0"/>
          </a:p>
          <a:p>
            <a:pPr lvl="1">
              <a:buNone/>
            </a:pPr>
            <a:endParaRPr lang="de-AT" dirty="0" smtClean="0"/>
          </a:p>
          <a:p>
            <a:pPr lvl="1">
              <a:buFont typeface="Wingdings" pitchFamily="2" charset="2"/>
              <a:buChar char="§"/>
            </a:pPr>
            <a:r>
              <a:rPr lang="de-AT" sz="1600" dirty="0" smtClean="0"/>
              <a:t>Beim Kurbeln die als nächste in Frage kommende Wolke beobachten (In welchem Stadium befindet sie sich?).</a:t>
            </a:r>
          </a:p>
          <a:p>
            <a:pPr lvl="1">
              <a:buNone/>
            </a:pPr>
            <a:endParaRPr lang="de-AT" sz="1600" dirty="0" smtClean="0"/>
          </a:p>
          <a:p>
            <a:pPr lvl="1">
              <a:buFont typeface="Wingdings" pitchFamily="2" charset="2"/>
              <a:buChar char="§"/>
            </a:pPr>
            <a:r>
              <a:rPr lang="de-AT" sz="1600" dirty="0" smtClean="0"/>
              <a:t>Dicht unter der Basis ist das stärkste Steigen an der dunkelsten Stelle zu finden, die meistens unter der dicksten, rundesten Quellung der Wolke liegt, ABER Wind und Sonneneinstrahlung beachten!</a:t>
            </a:r>
          </a:p>
          <a:p>
            <a:pPr lvl="1">
              <a:buNone/>
            </a:pPr>
            <a:endParaRPr lang="de-AT" sz="1600" dirty="0" smtClean="0"/>
          </a:p>
          <a:p>
            <a:pPr lvl="1">
              <a:buFont typeface="Wingdings" pitchFamily="2" charset="2"/>
              <a:buChar char="§"/>
            </a:pPr>
            <a:r>
              <a:rPr lang="de-AT" sz="1600" dirty="0" smtClean="0"/>
              <a:t>In mittleren Flughöhe kann man sich nicht mehr nur nach Form der Wolke richten, sondern man sollte den auch den Auslöser am Boden „finden“ und die Windkomponente beachten.</a:t>
            </a:r>
            <a:endParaRPr lang="de-AT" sz="1600" dirty="0"/>
          </a:p>
        </p:txBody>
      </p:sp>
      <p:sp>
        <p:nvSpPr>
          <p:cNvPr id="3" name="Titel 2"/>
          <p:cNvSpPr>
            <a:spLocks noGrp="1"/>
          </p:cNvSpPr>
          <p:nvPr>
            <p:ph type="title"/>
          </p:nvPr>
        </p:nvSpPr>
        <p:spPr/>
        <p:txBody>
          <a:bodyPr>
            <a:normAutofit/>
          </a:bodyPr>
          <a:lstStyle/>
          <a:p>
            <a:r>
              <a:rPr lang="de-AT" dirty="0" smtClean="0"/>
              <a:t>II. Thermischer Segelflug</a:t>
            </a:r>
            <a:endParaRPr lang="de-DE" dirty="0"/>
          </a:p>
        </p:txBody>
      </p:sp>
    </p:spTree>
    <p:extLst>
      <p:ext uri="{BB962C8B-B14F-4D97-AF65-F5344CB8AC3E}">
        <p14:creationId xmlns:p14="http://schemas.microsoft.com/office/powerpoint/2010/main" xmlns="" val="351797437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noFill/>
          </a:ln>
        </p:spPr>
        <p:txBody>
          <a:bodyPr>
            <a:normAutofit/>
          </a:bodyPr>
          <a:lstStyle/>
          <a:p>
            <a:r>
              <a:rPr lang="de-AT" dirty="0" smtClean="0"/>
              <a:t>Aufwindreihungen/ Thermikstraßen</a:t>
            </a:r>
          </a:p>
          <a:p>
            <a:pPr marL="393192" lvl="1" indent="0">
              <a:buNone/>
            </a:pPr>
            <a:endParaRPr lang="de-AT" dirty="0" smtClean="0"/>
          </a:p>
          <a:p>
            <a:pPr lvl="1">
              <a:buFont typeface="Wingdings" pitchFamily="2" charset="2"/>
              <a:buChar char="§"/>
            </a:pPr>
            <a:r>
              <a:rPr lang="de-AT" sz="1600" dirty="0" smtClean="0"/>
              <a:t>Bilden sich ideal aus, wenn</a:t>
            </a:r>
          </a:p>
          <a:p>
            <a:pPr lvl="2">
              <a:buFont typeface="Wingdings" pitchFamily="2" charset="2"/>
              <a:buChar char="§"/>
            </a:pPr>
            <a:r>
              <a:rPr lang="de-AT" sz="1400" dirty="0" smtClean="0"/>
              <a:t>die Konvektion durch eine Sperrschicht nach oben begrenzt wird.</a:t>
            </a:r>
          </a:p>
          <a:p>
            <a:pPr lvl="2">
              <a:buFont typeface="Wingdings" pitchFamily="2" charset="2"/>
              <a:buChar char="§"/>
            </a:pPr>
            <a:r>
              <a:rPr lang="de-AT" sz="1400" dirty="0" smtClean="0"/>
              <a:t>die Windgeschwindigkeit ihr Maximum innerhalb der Konvektionsschicht hat.</a:t>
            </a:r>
          </a:p>
          <a:p>
            <a:pPr lvl="2">
              <a:buFont typeface="Wingdings" pitchFamily="2" charset="2"/>
              <a:buChar char="§"/>
            </a:pPr>
            <a:r>
              <a:rPr lang="de-AT" sz="1400" dirty="0" smtClean="0"/>
              <a:t>das  Gelände nur geringe Störeinflüsse besitzt.</a:t>
            </a:r>
          </a:p>
          <a:p>
            <a:pPr lvl="2">
              <a:buNone/>
            </a:pPr>
            <a:endParaRPr lang="de-AT" sz="1400" dirty="0" smtClean="0"/>
          </a:p>
          <a:p>
            <a:pPr lvl="1">
              <a:buFont typeface="Wingdings" pitchFamily="2" charset="2"/>
              <a:buChar char="§"/>
            </a:pPr>
            <a:r>
              <a:rPr lang="de-AT" sz="1600" dirty="0" smtClean="0"/>
              <a:t>Gibt es auch bei Blauthermik</a:t>
            </a:r>
          </a:p>
          <a:p>
            <a:pPr lvl="1">
              <a:buFont typeface="Wingdings" pitchFamily="2" charset="2"/>
              <a:buChar char="§"/>
            </a:pPr>
            <a:endParaRPr lang="de-AT" sz="1600" dirty="0" smtClean="0"/>
          </a:p>
          <a:p>
            <a:pPr lvl="1">
              <a:buFont typeface="Wingdings" pitchFamily="2" charset="2"/>
              <a:buChar char="§"/>
            </a:pPr>
            <a:r>
              <a:rPr lang="de-AT" sz="1600" dirty="0" smtClean="0"/>
              <a:t>Flugtaktik: Sollfahrt/ Delphinflug</a:t>
            </a:r>
          </a:p>
          <a:p>
            <a:pPr lvl="1">
              <a:buFont typeface="Wingdings" pitchFamily="2" charset="2"/>
              <a:buChar char="§"/>
            </a:pPr>
            <a:endParaRPr lang="de-AT" sz="1600" dirty="0" smtClean="0"/>
          </a:p>
          <a:p>
            <a:pPr lvl="1">
              <a:buFont typeface="Wingdings" pitchFamily="2" charset="2"/>
              <a:buChar char="§"/>
            </a:pPr>
            <a:r>
              <a:rPr lang="de-AT" sz="1600" dirty="0" smtClean="0"/>
              <a:t>Immer mit maximaler Höhe verlassen</a:t>
            </a:r>
          </a:p>
        </p:txBody>
      </p:sp>
      <p:sp>
        <p:nvSpPr>
          <p:cNvPr id="3" name="Titel 2"/>
          <p:cNvSpPr>
            <a:spLocks noGrp="1"/>
          </p:cNvSpPr>
          <p:nvPr>
            <p:ph type="title"/>
          </p:nvPr>
        </p:nvSpPr>
        <p:spPr/>
        <p:txBody>
          <a:bodyPr>
            <a:normAutofit/>
          </a:bodyPr>
          <a:lstStyle/>
          <a:p>
            <a:r>
              <a:rPr lang="de-AT" dirty="0" smtClean="0"/>
              <a:t>II. Thermischer Segelflug</a:t>
            </a:r>
            <a:endParaRPr lang="de-DE" dirty="0"/>
          </a:p>
        </p:txBody>
      </p:sp>
    </p:spTree>
    <p:extLst>
      <p:ext uri="{BB962C8B-B14F-4D97-AF65-F5344CB8AC3E}">
        <p14:creationId xmlns:p14="http://schemas.microsoft.com/office/powerpoint/2010/main" xmlns="" val="351797437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481328"/>
            <a:ext cx="8229600" cy="4755984"/>
          </a:xfrm>
        </p:spPr>
        <p:txBody>
          <a:bodyPr>
            <a:normAutofit/>
          </a:bodyPr>
          <a:lstStyle/>
          <a:p>
            <a:r>
              <a:rPr lang="de-AT" dirty="0" smtClean="0"/>
              <a:t>Flug im Aufwind</a:t>
            </a:r>
          </a:p>
          <a:p>
            <a:pPr lvl="1"/>
            <a:r>
              <a:rPr lang="de-AT" dirty="0" smtClean="0"/>
              <a:t>Hangsegelflug</a:t>
            </a:r>
          </a:p>
          <a:p>
            <a:pPr lvl="1"/>
            <a:r>
              <a:rPr lang="de-AT" dirty="0" smtClean="0"/>
              <a:t>Thermischer Segelflug</a:t>
            </a:r>
          </a:p>
          <a:p>
            <a:pPr lvl="1">
              <a:buNone/>
            </a:pPr>
            <a:r>
              <a:rPr lang="de-AT" dirty="0" smtClean="0"/>
              <a:t>	(Entstehung, Einflug, Zentrieren, </a:t>
            </a:r>
            <a:br>
              <a:rPr lang="de-AT" dirty="0" smtClean="0"/>
            </a:br>
            <a:r>
              <a:rPr lang="de-AT" dirty="0" smtClean="0"/>
              <a:t>Verlassen, Verschiedene Bedingungen)</a:t>
            </a:r>
          </a:p>
          <a:p>
            <a:pPr lvl="1"/>
            <a:r>
              <a:rPr lang="de-AT" dirty="0" smtClean="0"/>
              <a:t>Leewellenflug</a:t>
            </a:r>
          </a:p>
          <a:p>
            <a:r>
              <a:rPr lang="de-AT" dirty="0" smtClean="0"/>
              <a:t>Die Sollfahrt</a:t>
            </a:r>
          </a:p>
          <a:p>
            <a:pPr lvl="1"/>
            <a:r>
              <a:rPr lang="de-AT" dirty="0" smtClean="0"/>
              <a:t>Wie gleitet man am weitesten?</a:t>
            </a:r>
          </a:p>
          <a:p>
            <a:pPr lvl="1"/>
            <a:r>
              <a:rPr lang="de-AT" dirty="0" smtClean="0"/>
              <a:t>Wie erreicht man eine hohe Reisegeschwindigkeit?</a:t>
            </a:r>
          </a:p>
          <a:p>
            <a:pPr lvl="1"/>
            <a:r>
              <a:rPr lang="de-AT" dirty="0" smtClean="0"/>
              <a:t>Die Sollfahrtregel</a:t>
            </a:r>
          </a:p>
          <a:p>
            <a:pPr lvl="1"/>
            <a:r>
              <a:rPr lang="de-AT" dirty="0" smtClean="0"/>
              <a:t>Der Delphinflug, der Wasserballast, der Endanflug</a:t>
            </a:r>
            <a:endParaRPr lang="de-DE" dirty="0" smtClean="0"/>
          </a:p>
        </p:txBody>
      </p:sp>
      <p:sp>
        <p:nvSpPr>
          <p:cNvPr id="3" name="Titel 2"/>
          <p:cNvSpPr>
            <a:spLocks noGrp="1"/>
          </p:cNvSpPr>
          <p:nvPr>
            <p:ph type="title"/>
          </p:nvPr>
        </p:nvSpPr>
        <p:spPr/>
        <p:txBody>
          <a:bodyPr/>
          <a:lstStyle/>
          <a:p>
            <a:r>
              <a:rPr lang="de-AT" sz="4400" dirty="0" smtClean="0"/>
              <a:t>Inhalt</a:t>
            </a:r>
            <a:endParaRPr lang="de-DE" sz="4400" dirty="0"/>
          </a:p>
        </p:txBody>
      </p:sp>
      <p:pic>
        <p:nvPicPr>
          <p:cNvPr id="11266" name="Picture 2" descr="C:\Dokumente und Einstellungen\Benedikt\Desktop\Von KDF sicher in die Alpen\streckensegelflug.jpg"/>
          <p:cNvPicPr>
            <a:picLocks noChangeAspect="1" noChangeArrowheads="1"/>
          </p:cNvPicPr>
          <p:nvPr/>
        </p:nvPicPr>
        <p:blipFill>
          <a:blip r:embed="rId2" cstate="print"/>
          <a:srcRect r="465" b="1050"/>
          <a:stretch>
            <a:fillRect/>
          </a:stretch>
        </p:blipFill>
        <p:spPr bwMode="auto">
          <a:xfrm>
            <a:off x="6372200" y="260649"/>
            <a:ext cx="2520280" cy="2890909"/>
          </a:xfrm>
          <a:prstGeom prst="rect">
            <a:avLst/>
          </a:prstGeom>
          <a:noFill/>
          <a:ln w="6350">
            <a:solidFill>
              <a:schemeClr val="tx1"/>
            </a:solidFill>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noFill/>
          </a:ln>
        </p:spPr>
        <p:txBody>
          <a:bodyPr>
            <a:normAutofit/>
          </a:bodyPr>
          <a:lstStyle/>
          <a:p>
            <a:r>
              <a:rPr lang="de-AT" dirty="0" smtClean="0"/>
              <a:t>Flug durch wolkenlose Gebiete</a:t>
            </a:r>
          </a:p>
          <a:p>
            <a:endParaRPr lang="de-AT" sz="2300" dirty="0" smtClean="0"/>
          </a:p>
          <a:p>
            <a:pPr lvl="1">
              <a:buFont typeface="Wingdings" pitchFamily="2" charset="2"/>
              <a:buChar char="§"/>
            </a:pPr>
            <a:r>
              <a:rPr lang="de-AT" sz="1600" dirty="0" smtClean="0"/>
              <a:t>Gründe für Blauthermik</a:t>
            </a:r>
            <a:endParaRPr lang="de-AT" sz="1600" dirty="0"/>
          </a:p>
          <a:p>
            <a:pPr lvl="2">
              <a:buFont typeface="Wingdings" pitchFamily="2" charset="2"/>
              <a:buChar char="§"/>
            </a:pPr>
            <a:r>
              <a:rPr lang="de-AT" sz="1400" dirty="0" smtClean="0"/>
              <a:t>Kaltlufteinbruch (ist während des Fluges schwer festzustellen)</a:t>
            </a:r>
          </a:p>
          <a:p>
            <a:pPr lvl="2">
              <a:buFont typeface="Wingdings" pitchFamily="2" charset="2"/>
              <a:buChar char="§"/>
            </a:pPr>
            <a:r>
              <a:rPr lang="de-AT" sz="1400" dirty="0" smtClean="0"/>
              <a:t>Feuchtigkeit zur Wolkenbildung fehlt</a:t>
            </a:r>
          </a:p>
          <a:p>
            <a:pPr lvl="2">
              <a:buFont typeface="Wingdings" pitchFamily="2" charset="2"/>
              <a:buChar char="§"/>
            </a:pPr>
            <a:r>
              <a:rPr lang="de-AT" sz="1400" dirty="0" smtClean="0"/>
              <a:t>Bodenluft ist so viel wärmer, </a:t>
            </a:r>
            <a:r>
              <a:rPr lang="de-AT" sz="1400" dirty="0" err="1" smtClean="0"/>
              <a:t>dass</a:t>
            </a:r>
            <a:r>
              <a:rPr lang="de-AT" sz="1400" dirty="0" smtClean="0"/>
              <a:t> sie nicht mehr kondensiert</a:t>
            </a:r>
          </a:p>
          <a:p>
            <a:pPr lvl="2">
              <a:buFont typeface="Wingdings" pitchFamily="2" charset="2"/>
              <a:buChar char="§"/>
            </a:pPr>
            <a:r>
              <a:rPr lang="de-AT" sz="1400" dirty="0" smtClean="0"/>
              <a:t>Anfängliche </a:t>
            </a:r>
            <a:r>
              <a:rPr lang="de-AT" sz="1400" dirty="0" err="1" smtClean="0"/>
              <a:t>Cumuli</a:t>
            </a:r>
            <a:r>
              <a:rPr lang="de-AT" sz="1400" dirty="0" smtClean="0"/>
              <a:t> werden im Tagesverlauf „weggeheizt“</a:t>
            </a:r>
          </a:p>
          <a:p>
            <a:pPr lvl="1">
              <a:buFont typeface="Courier New" pitchFamily="49" charset="0"/>
              <a:buChar char="o"/>
            </a:pPr>
            <a:endParaRPr lang="de-AT" sz="1600" dirty="0" smtClean="0"/>
          </a:p>
          <a:p>
            <a:pPr lvl="1">
              <a:buFont typeface="Wingdings" pitchFamily="2" charset="2"/>
              <a:buChar char="§"/>
            </a:pPr>
            <a:r>
              <a:rPr lang="de-AT" sz="1600" dirty="0" smtClean="0"/>
              <a:t>Industriethermik</a:t>
            </a:r>
          </a:p>
          <a:p>
            <a:pPr lvl="2">
              <a:buFont typeface="Wingdings" pitchFamily="2" charset="2"/>
              <a:buChar char="§"/>
            </a:pPr>
            <a:r>
              <a:rPr lang="de-AT" sz="1400" dirty="0" smtClean="0"/>
              <a:t>Thermik wird durch die Verminderung der Sonneneinstrahlung vermindert</a:t>
            </a:r>
          </a:p>
          <a:p>
            <a:pPr lvl="2">
              <a:buFont typeface="Wingdings" pitchFamily="2" charset="2"/>
              <a:buChar char="§"/>
            </a:pPr>
            <a:r>
              <a:rPr lang="de-AT" sz="1400" dirty="0" smtClean="0"/>
              <a:t>Es werden unabhängige, sichtbare Wärmequellen gebildet</a:t>
            </a:r>
          </a:p>
        </p:txBody>
      </p:sp>
      <p:sp>
        <p:nvSpPr>
          <p:cNvPr id="3" name="Titel 2"/>
          <p:cNvSpPr>
            <a:spLocks noGrp="1"/>
          </p:cNvSpPr>
          <p:nvPr>
            <p:ph type="title"/>
          </p:nvPr>
        </p:nvSpPr>
        <p:spPr/>
        <p:txBody>
          <a:bodyPr>
            <a:normAutofit/>
          </a:bodyPr>
          <a:lstStyle/>
          <a:p>
            <a:r>
              <a:rPr lang="de-AT" dirty="0" smtClean="0"/>
              <a:t>II. Thermischer Segelflug</a:t>
            </a:r>
            <a:endParaRPr lang="de-DE" dirty="0"/>
          </a:p>
        </p:txBody>
      </p:sp>
    </p:spTree>
    <p:extLst>
      <p:ext uri="{BB962C8B-B14F-4D97-AF65-F5344CB8AC3E}">
        <p14:creationId xmlns:p14="http://schemas.microsoft.com/office/powerpoint/2010/main" xmlns="" val="351797437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noFill/>
          </a:ln>
        </p:spPr>
        <p:txBody>
          <a:bodyPr>
            <a:normAutofit/>
          </a:bodyPr>
          <a:lstStyle/>
          <a:p>
            <a:r>
              <a:rPr lang="de-AT" dirty="0" smtClean="0"/>
              <a:t>Flug durch wolkenlose Gebiete</a:t>
            </a:r>
          </a:p>
          <a:p>
            <a:endParaRPr lang="de-AT" sz="2300" dirty="0" smtClean="0"/>
          </a:p>
          <a:p>
            <a:pPr lvl="1">
              <a:buFont typeface="Wingdings" pitchFamily="2" charset="2"/>
              <a:buChar char="§"/>
            </a:pPr>
            <a:r>
              <a:rPr lang="de-AT" sz="1600" dirty="0" smtClean="0"/>
              <a:t>Flugtaktik bei Blauthermik</a:t>
            </a:r>
          </a:p>
          <a:p>
            <a:pPr lvl="2">
              <a:buFont typeface="Wingdings" pitchFamily="2" charset="2"/>
              <a:buChar char="§"/>
            </a:pPr>
            <a:r>
              <a:rPr lang="de-AT" sz="1400" dirty="0" smtClean="0"/>
              <a:t>Geländeaufheizung</a:t>
            </a:r>
          </a:p>
          <a:p>
            <a:pPr lvl="2">
              <a:buFont typeface="Wingdings" pitchFamily="2" charset="2"/>
              <a:buChar char="§"/>
            </a:pPr>
            <a:r>
              <a:rPr lang="de-AT" sz="1400" dirty="0" smtClean="0"/>
              <a:t>Abreißkanten</a:t>
            </a:r>
          </a:p>
          <a:p>
            <a:pPr lvl="2">
              <a:buFont typeface="Wingdings" pitchFamily="2" charset="2"/>
              <a:buChar char="§"/>
            </a:pPr>
            <a:r>
              <a:rPr lang="de-AT" sz="1400" dirty="0" smtClean="0"/>
              <a:t>Schrägstehende Aufwinde bei Windeinfluß</a:t>
            </a:r>
          </a:p>
          <a:p>
            <a:pPr lvl="2">
              <a:buFont typeface="Wingdings" pitchFamily="2" charset="2"/>
              <a:buChar char="§"/>
            </a:pPr>
            <a:r>
              <a:rPr lang="de-AT" sz="1400" dirty="0" smtClean="0"/>
              <a:t>Aufwindreihungen, Konvektionsstraßen</a:t>
            </a:r>
          </a:p>
          <a:p>
            <a:pPr lvl="2">
              <a:buFont typeface="Wingdings" pitchFamily="2" charset="2"/>
              <a:buChar char="§"/>
            </a:pPr>
            <a:r>
              <a:rPr lang="de-AT" sz="1400" dirty="0" smtClean="0"/>
              <a:t>Sichtbare Aufwindzeichen (bspw. Ährenbewegung im Kornfeld, Dunstkappen)</a:t>
            </a:r>
          </a:p>
        </p:txBody>
      </p:sp>
      <p:sp>
        <p:nvSpPr>
          <p:cNvPr id="3" name="Titel 2"/>
          <p:cNvSpPr>
            <a:spLocks noGrp="1"/>
          </p:cNvSpPr>
          <p:nvPr>
            <p:ph type="title"/>
          </p:nvPr>
        </p:nvSpPr>
        <p:spPr/>
        <p:txBody>
          <a:bodyPr>
            <a:normAutofit/>
          </a:bodyPr>
          <a:lstStyle/>
          <a:p>
            <a:r>
              <a:rPr lang="de-AT" dirty="0" smtClean="0"/>
              <a:t>II. Thermischer Segelflug</a:t>
            </a:r>
            <a:endParaRPr lang="de-DE" dirty="0"/>
          </a:p>
        </p:txBody>
      </p:sp>
    </p:spTree>
    <p:extLst>
      <p:ext uri="{BB962C8B-B14F-4D97-AF65-F5344CB8AC3E}">
        <p14:creationId xmlns:p14="http://schemas.microsoft.com/office/powerpoint/2010/main" xmlns="" val="351797437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noFill/>
          </a:ln>
        </p:spPr>
        <p:txBody>
          <a:bodyPr>
            <a:normAutofit/>
          </a:bodyPr>
          <a:lstStyle/>
          <a:p>
            <a:r>
              <a:rPr lang="de-AT" dirty="0" smtClean="0"/>
              <a:t>Hindernisse die günstig für die Entwicklung sind</a:t>
            </a:r>
          </a:p>
          <a:p>
            <a:endParaRPr lang="de-AT" sz="2300" dirty="0" smtClean="0"/>
          </a:p>
          <a:p>
            <a:pPr lvl="1">
              <a:buFont typeface="Wingdings" pitchFamily="2" charset="2"/>
              <a:buChar char="§"/>
            </a:pPr>
            <a:r>
              <a:rPr lang="de-AT" sz="1600" dirty="0" smtClean="0"/>
              <a:t>Die Leeseite des Hindernisses fällt stark ab</a:t>
            </a:r>
          </a:p>
          <a:p>
            <a:pPr lvl="1">
              <a:buNone/>
            </a:pPr>
            <a:endParaRPr lang="de-AT" sz="1600" dirty="0" smtClean="0"/>
          </a:p>
          <a:p>
            <a:pPr lvl="1">
              <a:buFont typeface="Wingdings" pitchFamily="2" charset="2"/>
              <a:buChar char="§"/>
            </a:pPr>
            <a:r>
              <a:rPr lang="de-AT" sz="1600" dirty="0" smtClean="0"/>
              <a:t>Der Berg ist relativ glatt</a:t>
            </a:r>
          </a:p>
          <a:p>
            <a:pPr lvl="1">
              <a:buFont typeface="Wingdings" pitchFamily="2" charset="2"/>
              <a:buChar char="§"/>
            </a:pPr>
            <a:endParaRPr lang="de-AT" sz="1600" dirty="0" smtClean="0"/>
          </a:p>
          <a:p>
            <a:pPr lvl="1">
              <a:buFont typeface="Wingdings" pitchFamily="2" charset="2"/>
              <a:buChar char="§"/>
            </a:pPr>
            <a:r>
              <a:rPr lang="de-AT" sz="1600" dirty="0" smtClean="0"/>
              <a:t>Der Bergrücken ist relativ lang</a:t>
            </a:r>
          </a:p>
          <a:p>
            <a:pPr lvl="1">
              <a:buFont typeface="Wingdings" pitchFamily="2" charset="2"/>
              <a:buChar char="§"/>
            </a:pPr>
            <a:endParaRPr lang="de-AT" sz="1600" dirty="0" smtClean="0"/>
          </a:p>
          <a:p>
            <a:pPr lvl="1">
              <a:buFont typeface="Wingdings" pitchFamily="2" charset="2"/>
              <a:buChar char="§"/>
            </a:pPr>
            <a:r>
              <a:rPr lang="de-AT" sz="1600" dirty="0" smtClean="0"/>
              <a:t>Der Bergrücken liegt möglichst quer zur Windrichtung</a:t>
            </a:r>
          </a:p>
          <a:p>
            <a:pPr lvl="1">
              <a:buFont typeface="Wingdings" pitchFamily="2" charset="2"/>
              <a:buChar char="§"/>
            </a:pPr>
            <a:endParaRPr lang="de-AT" sz="1600" dirty="0" smtClean="0"/>
          </a:p>
          <a:p>
            <a:pPr lvl="1">
              <a:buFont typeface="Wingdings" pitchFamily="2" charset="2"/>
              <a:buChar char="§"/>
            </a:pPr>
            <a:r>
              <a:rPr lang="de-AT" sz="1600" dirty="0" smtClean="0"/>
              <a:t>Dem Hindernis folgt </a:t>
            </a:r>
            <a:r>
              <a:rPr lang="de-AT" sz="1600" dirty="0" err="1" smtClean="0"/>
              <a:t>leeseits</a:t>
            </a:r>
            <a:r>
              <a:rPr lang="de-AT" sz="1600" dirty="0" smtClean="0"/>
              <a:t> nach einem „strömungsfreundlichen“ Tal im Abstand der Wellenlänge oder eines Vielfachen davon ein zweiter Bergwall</a:t>
            </a:r>
          </a:p>
        </p:txBody>
      </p:sp>
      <p:sp>
        <p:nvSpPr>
          <p:cNvPr id="3" name="Titel 2"/>
          <p:cNvSpPr>
            <a:spLocks noGrp="1"/>
          </p:cNvSpPr>
          <p:nvPr>
            <p:ph type="title"/>
          </p:nvPr>
        </p:nvSpPr>
        <p:spPr/>
        <p:txBody>
          <a:bodyPr>
            <a:normAutofit/>
          </a:bodyPr>
          <a:lstStyle/>
          <a:p>
            <a:r>
              <a:rPr lang="de-AT" dirty="0" smtClean="0"/>
              <a:t>III. Leewellenflug im Gebirge</a:t>
            </a:r>
            <a:endParaRPr lang="de-DE" dirty="0"/>
          </a:p>
        </p:txBody>
      </p:sp>
    </p:spTree>
    <p:extLst>
      <p:ext uri="{BB962C8B-B14F-4D97-AF65-F5344CB8AC3E}">
        <p14:creationId xmlns:p14="http://schemas.microsoft.com/office/powerpoint/2010/main" xmlns="" val="351797437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noFill/>
          </a:ln>
        </p:spPr>
        <p:txBody>
          <a:bodyPr>
            <a:normAutofit/>
          </a:bodyPr>
          <a:lstStyle/>
          <a:p>
            <a:r>
              <a:rPr lang="de-AT" dirty="0" smtClean="0"/>
              <a:t>Hindernisse die günstig für die Entwicklung sind</a:t>
            </a:r>
          </a:p>
          <a:p>
            <a:endParaRPr lang="de-AT" sz="2300" dirty="0" smtClean="0"/>
          </a:p>
          <a:p>
            <a:endParaRPr lang="de-AT" sz="2300" dirty="0" smtClean="0"/>
          </a:p>
        </p:txBody>
      </p:sp>
      <p:sp>
        <p:nvSpPr>
          <p:cNvPr id="3" name="Titel 2"/>
          <p:cNvSpPr>
            <a:spLocks noGrp="1"/>
          </p:cNvSpPr>
          <p:nvPr>
            <p:ph type="title"/>
          </p:nvPr>
        </p:nvSpPr>
        <p:spPr/>
        <p:txBody>
          <a:bodyPr>
            <a:normAutofit/>
          </a:bodyPr>
          <a:lstStyle/>
          <a:p>
            <a:r>
              <a:rPr lang="de-AT" dirty="0" smtClean="0"/>
              <a:t>III. Leewellenflug im Gebirge</a:t>
            </a:r>
            <a:endParaRPr lang="de-DE" dirty="0"/>
          </a:p>
        </p:txBody>
      </p:sp>
      <p:pic>
        <p:nvPicPr>
          <p:cNvPr id="4" name="Grafik 3" descr="Bild Seite 56.JPG"/>
          <p:cNvPicPr>
            <a:picLocks noChangeAspect="1"/>
          </p:cNvPicPr>
          <p:nvPr/>
        </p:nvPicPr>
        <p:blipFill>
          <a:blip r:embed="rId2" cstate="print"/>
          <a:stretch>
            <a:fillRect/>
          </a:stretch>
        </p:blipFill>
        <p:spPr>
          <a:xfrm>
            <a:off x="2500298" y="2214554"/>
            <a:ext cx="3929090" cy="4015877"/>
          </a:xfrm>
          <a:prstGeom prst="rect">
            <a:avLst/>
          </a:prstGeom>
        </p:spPr>
      </p:pic>
    </p:spTree>
    <p:extLst>
      <p:ext uri="{BB962C8B-B14F-4D97-AF65-F5344CB8AC3E}">
        <p14:creationId xmlns:p14="http://schemas.microsoft.com/office/powerpoint/2010/main" xmlns="" val="351797437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noFill/>
          </a:ln>
        </p:spPr>
        <p:txBody>
          <a:bodyPr>
            <a:normAutofit/>
          </a:bodyPr>
          <a:lstStyle/>
          <a:p>
            <a:r>
              <a:rPr lang="de-AT" dirty="0" smtClean="0"/>
              <a:t>Wettervoraussetzungen</a:t>
            </a:r>
          </a:p>
          <a:p>
            <a:endParaRPr lang="de-AT" sz="2300" dirty="0" smtClean="0"/>
          </a:p>
          <a:p>
            <a:pPr lvl="1">
              <a:buFont typeface="Wingdings" pitchFamily="2" charset="2"/>
              <a:buChar char="§"/>
            </a:pPr>
            <a:r>
              <a:rPr lang="de-AT" sz="1600" dirty="0" smtClean="0"/>
              <a:t>Verträgt sich nicht mit thermischer Konvektion oder anderen turbulenten Strömungen</a:t>
            </a:r>
          </a:p>
          <a:p>
            <a:pPr lvl="1">
              <a:buFont typeface="Wingdings" pitchFamily="2" charset="2"/>
              <a:buChar char="§"/>
            </a:pPr>
            <a:endParaRPr lang="de-AT" sz="1600" dirty="0" smtClean="0"/>
          </a:p>
          <a:p>
            <a:pPr lvl="1">
              <a:buFont typeface="Wingdings" pitchFamily="2" charset="2"/>
              <a:buChar char="§"/>
            </a:pPr>
            <a:r>
              <a:rPr lang="de-AT" sz="1600" dirty="0" smtClean="0"/>
              <a:t>Stabilität der Luftmasse</a:t>
            </a:r>
          </a:p>
          <a:p>
            <a:pPr lvl="1">
              <a:buFont typeface="Wingdings" pitchFamily="2" charset="2"/>
              <a:buChar char="§"/>
            </a:pPr>
            <a:endParaRPr lang="de-AT" sz="1600" dirty="0" smtClean="0"/>
          </a:p>
          <a:p>
            <a:pPr lvl="1">
              <a:buFont typeface="Wingdings" pitchFamily="2" charset="2"/>
              <a:buChar char="§"/>
            </a:pPr>
            <a:r>
              <a:rPr lang="de-AT" sz="1600" dirty="0" smtClean="0"/>
              <a:t>Wind in Kammhöhe mindestens 15 </a:t>
            </a:r>
            <a:r>
              <a:rPr lang="de-AT" sz="1600" dirty="0" err="1" smtClean="0"/>
              <a:t>kt</a:t>
            </a:r>
            <a:endParaRPr lang="de-AT" sz="1600" dirty="0" smtClean="0"/>
          </a:p>
          <a:p>
            <a:pPr lvl="1">
              <a:buFont typeface="Wingdings" pitchFamily="2" charset="2"/>
              <a:buChar char="§"/>
            </a:pPr>
            <a:endParaRPr lang="de-AT" sz="1600" dirty="0" smtClean="0"/>
          </a:p>
          <a:p>
            <a:pPr lvl="1">
              <a:buFont typeface="Wingdings" pitchFamily="2" charset="2"/>
              <a:buChar char="§"/>
            </a:pPr>
            <a:r>
              <a:rPr lang="de-AT" sz="1600" dirty="0" smtClean="0"/>
              <a:t>Windrichtung bis zur Obergrenze der stabilen Schicht ungefähr gleichbleibend</a:t>
            </a:r>
          </a:p>
          <a:p>
            <a:pPr lvl="1">
              <a:buFont typeface="Wingdings" pitchFamily="2" charset="2"/>
              <a:buChar char="§"/>
            </a:pPr>
            <a:endParaRPr lang="de-AT" sz="1600" dirty="0" smtClean="0"/>
          </a:p>
          <a:p>
            <a:pPr lvl="1">
              <a:buFont typeface="Wingdings" pitchFamily="2" charset="2"/>
              <a:buChar char="§"/>
            </a:pPr>
            <a:r>
              <a:rPr lang="de-AT" sz="1600" dirty="0" smtClean="0"/>
              <a:t>Windgeschwindigkeitszunahme mit der Höhe</a:t>
            </a:r>
          </a:p>
        </p:txBody>
      </p:sp>
      <p:sp>
        <p:nvSpPr>
          <p:cNvPr id="3" name="Titel 2"/>
          <p:cNvSpPr>
            <a:spLocks noGrp="1"/>
          </p:cNvSpPr>
          <p:nvPr>
            <p:ph type="title"/>
          </p:nvPr>
        </p:nvSpPr>
        <p:spPr/>
        <p:txBody>
          <a:bodyPr>
            <a:normAutofit/>
          </a:bodyPr>
          <a:lstStyle/>
          <a:p>
            <a:r>
              <a:rPr lang="de-AT" dirty="0" smtClean="0"/>
              <a:t>III. Leewellenflug im Gebirge</a:t>
            </a:r>
            <a:endParaRPr lang="de-DE" dirty="0"/>
          </a:p>
        </p:txBody>
      </p:sp>
    </p:spTree>
    <p:extLst>
      <p:ext uri="{BB962C8B-B14F-4D97-AF65-F5344CB8AC3E}">
        <p14:creationId xmlns:p14="http://schemas.microsoft.com/office/powerpoint/2010/main" xmlns="" val="351797437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noFill/>
          </a:ln>
        </p:spPr>
        <p:txBody>
          <a:bodyPr>
            <a:normAutofit/>
          </a:bodyPr>
          <a:lstStyle/>
          <a:p>
            <a:r>
              <a:rPr lang="de-AT" dirty="0" smtClean="0"/>
              <a:t>Strömungsmodell</a:t>
            </a:r>
          </a:p>
          <a:p>
            <a:endParaRPr lang="de-AT" sz="1600" dirty="0" smtClean="0"/>
          </a:p>
          <a:p>
            <a:pPr lvl="1">
              <a:buFont typeface="Wingdings" pitchFamily="2" charset="2"/>
              <a:buChar char="§"/>
            </a:pPr>
            <a:r>
              <a:rPr lang="de-AT" sz="1600" dirty="0" smtClean="0"/>
              <a:t>Beispiel  Alpenföhn</a:t>
            </a:r>
          </a:p>
          <a:p>
            <a:pPr lvl="1">
              <a:buFont typeface="Wingdings" pitchFamily="2" charset="2"/>
              <a:buChar char="§"/>
            </a:pPr>
            <a:endParaRPr lang="de-AT" sz="1600" dirty="0" smtClean="0"/>
          </a:p>
        </p:txBody>
      </p:sp>
      <p:sp>
        <p:nvSpPr>
          <p:cNvPr id="3" name="Titel 2"/>
          <p:cNvSpPr>
            <a:spLocks noGrp="1"/>
          </p:cNvSpPr>
          <p:nvPr>
            <p:ph type="title"/>
          </p:nvPr>
        </p:nvSpPr>
        <p:spPr/>
        <p:txBody>
          <a:bodyPr>
            <a:normAutofit/>
          </a:bodyPr>
          <a:lstStyle/>
          <a:p>
            <a:r>
              <a:rPr lang="de-AT" dirty="0" smtClean="0"/>
              <a:t>III. Leewellenflug im Gebirge</a:t>
            </a:r>
            <a:endParaRPr lang="de-DE" dirty="0"/>
          </a:p>
        </p:txBody>
      </p:sp>
      <p:pic>
        <p:nvPicPr>
          <p:cNvPr id="4" name="Grafik 3" descr="Bild Seite 57.JPG"/>
          <p:cNvPicPr>
            <a:picLocks noChangeAspect="1"/>
          </p:cNvPicPr>
          <p:nvPr/>
        </p:nvPicPr>
        <p:blipFill>
          <a:blip r:embed="rId2" cstate="print"/>
          <a:stretch>
            <a:fillRect/>
          </a:stretch>
        </p:blipFill>
        <p:spPr>
          <a:xfrm>
            <a:off x="1500166" y="2928934"/>
            <a:ext cx="6137160" cy="2928958"/>
          </a:xfrm>
          <a:prstGeom prst="rect">
            <a:avLst/>
          </a:prstGeom>
        </p:spPr>
      </p:pic>
    </p:spTree>
    <p:extLst>
      <p:ext uri="{BB962C8B-B14F-4D97-AF65-F5344CB8AC3E}">
        <p14:creationId xmlns:p14="http://schemas.microsoft.com/office/powerpoint/2010/main" xmlns="" val="351797437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noFill/>
          </a:ln>
        </p:spPr>
        <p:txBody>
          <a:bodyPr>
            <a:normAutofit/>
          </a:bodyPr>
          <a:lstStyle/>
          <a:p>
            <a:r>
              <a:rPr lang="de-AT" dirty="0" smtClean="0"/>
              <a:t>Flugtaktik</a:t>
            </a:r>
          </a:p>
          <a:p>
            <a:endParaRPr lang="de-AT" sz="1600" dirty="0" smtClean="0"/>
          </a:p>
          <a:p>
            <a:pPr lvl="1">
              <a:buFont typeface="Wingdings" pitchFamily="2" charset="2"/>
              <a:buChar char="§"/>
            </a:pPr>
            <a:r>
              <a:rPr lang="de-AT" sz="1600" dirty="0" smtClean="0"/>
              <a:t>Man fliegt in die meist kräftigen, turbulenten Aufwinde eines Hanges und macht möglichst viel Höhe.</a:t>
            </a:r>
          </a:p>
          <a:p>
            <a:pPr lvl="1">
              <a:buFont typeface="Wingdings" pitchFamily="2" charset="2"/>
              <a:buChar char="§"/>
            </a:pPr>
            <a:endParaRPr lang="de-AT" sz="1600" dirty="0" smtClean="0"/>
          </a:p>
          <a:p>
            <a:pPr lvl="1">
              <a:buFont typeface="Wingdings" pitchFamily="2" charset="2"/>
              <a:buChar char="§"/>
            </a:pPr>
            <a:r>
              <a:rPr lang="de-AT" sz="1600" dirty="0" smtClean="0"/>
              <a:t>Dann gegen den Wind durch die starken Turbulenzen des Rotorabwindes in den Aufwindbereich des Rotors vorfliegen</a:t>
            </a:r>
          </a:p>
          <a:p>
            <a:pPr lvl="1">
              <a:buFont typeface="Wingdings" pitchFamily="2" charset="2"/>
              <a:buChar char="§"/>
            </a:pPr>
            <a:endParaRPr lang="de-AT" sz="1600" dirty="0" smtClean="0"/>
          </a:p>
          <a:p>
            <a:pPr lvl="1">
              <a:buFont typeface="Wingdings" pitchFamily="2" charset="2"/>
              <a:buChar char="§"/>
            </a:pPr>
            <a:r>
              <a:rPr lang="de-AT" sz="1600" dirty="0" smtClean="0"/>
              <a:t>Enges und kräftiges Steigen fassen</a:t>
            </a:r>
          </a:p>
          <a:p>
            <a:pPr lvl="1">
              <a:buFont typeface="Wingdings" pitchFamily="2" charset="2"/>
              <a:buChar char="§"/>
            </a:pPr>
            <a:endParaRPr lang="de-AT" sz="1600" dirty="0" smtClean="0"/>
          </a:p>
          <a:p>
            <a:pPr lvl="1">
              <a:buFont typeface="Wingdings" pitchFamily="2" charset="2"/>
              <a:buChar char="§"/>
            </a:pPr>
            <a:r>
              <a:rPr lang="de-AT" sz="1600" dirty="0" smtClean="0"/>
              <a:t>Ab einer bestimmten Höhe wird es ruhig </a:t>
            </a:r>
            <a:r>
              <a:rPr lang="de-AT" sz="1600" dirty="0" smtClean="0">
                <a:sym typeface="Wingdings" pitchFamily="2" charset="2"/>
              </a:rPr>
              <a:t> </a:t>
            </a:r>
            <a:r>
              <a:rPr lang="de-AT" sz="1600" dirty="0" err="1" smtClean="0">
                <a:sym typeface="Wingdings" pitchFamily="2" charset="2"/>
              </a:rPr>
              <a:t>laminare</a:t>
            </a:r>
            <a:r>
              <a:rPr lang="de-AT" sz="1600" dirty="0" smtClean="0">
                <a:sym typeface="Wingdings" pitchFamily="2" charset="2"/>
              </a:rPr>
              <a:t> Wellenströmung</a:t>
            </a:r>
          </a:p>
          <a:p>
            <a:pPr lvl="1">
              <a:buFont typeface="Wingdings" pitchFamily="2" charset="2"/>
              <a:buChar char="§"/>
            </a:pPr>
            <a:endParaRPr lang="de-AT" sz="1600" dirty="0" smtClean="0">
              <a:sym typeface="Wingdings" pitchFamily="2" charset="2"/>
            </a:endParaRPr>
          </a:p>
        </p:txBody>
      </p:sp>
      <p:sp>
        <p:nvSpPr>
          <p:cNvPr id="3" name="Titel 2"/>
          <p:cNvSpPr>
            <a:spLocks noGrp="1"/>
          </p:cNvSpPr>
          <p:nvPr>
            <p:ph type="title"/>
          </p:nvPr>
        </p:nvSpPr>
        <p:spPr/>
        <p:txBody>
          <a:bodyPr>
            <a:normAutofit/>
          </a:bodyPr>
          <a:lstStyle/>
          <a:p>
            <a:r>
              <a:rPr lang="de-AT" dirty="0" smtClean="0"/>
              <a:t>III. Leewellenflug im Gebirge</a:t>
            </a:r>
            <a:endParaRPr lang="de-DE" dirty="0"/>
          </a:p>
        </p:txBody>
      </p:sp>
    </p:spTree>
    <p:extLst>
      <p:ext uri="{BB962C8B-B14F-4D97-AF65-F5344CB8AC3E}">
        <p14:creationId xmlns:p14="http://schemas.microsoft.com/office/powerpoint/2010/main" xmlns="" val="351797437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noFill/>
          </a:ln>
        </p:spPr>
        <p:txBody>
          <a:bodyPr>
            <a:normAutofit/>
          </a:bodyPr>
          <a:lstStyle/>
          <a:p>
            <a:r>
              <a:rPr lang="de-AT" dirty="0" smtClean="0"/>
              <a:t>Flugtaktik</a:t>
            </a:r>
          </a:p>
          <a:p>
            <a:endParaRPr lang="de-AT" sz="1600" dirty="0" smtClean="0"/>
          </a:p>
          <a:p>
            <a:pPr lvl="1">
              <a:buFont typeface="Wingdings" pitchFamily="2" charset="2"/>
              <a:buChar char="§"/>
            </a:pPr>
            <a:r>
              <a:rPr lang="de-AT" sz="1600" dirty="0" smtClean="0">
                <a:sym typeface="Wingdings" pitchFamily="2" charset="2"/>
              </a:rPr>
              <a:t>Gegen die Wind vortasten (Suchschleifen)</a:t>
            </a:r>
            <a:endParaRPr lang="de-AT" sz="1600" dirty="0" smtClean="0"/>
          </a:p>
          <a:p>
            <a:pPr lvl="1">
              <a:buNone/>
            </a:pPr>
            <a:endParaRPr lang="de-AT" sz="1600" dirty="0" smtClean="0"/>
          </a:p>
          <a:p>
            <a:pPr lvl="1">
              <a:buFont typeface="Wingdings" pitchFamily="2" charset="2"/>
              <a:buChar char="§"/>
            </a:pPr>
            <a:r>
              <a:rPr lang="de-AT" sz="1600" dirty="0" smtClean="0"/>
              <a:t>Aufpassen um nicht </a:t>
            </a:r>
            <a:r>
              <a:rPr lang="de-AT" sz="1600" dirty="0" err="1" smtClean="0"/>
              <a:t>leeseits</a:t>
            </a:r>
            <a:r>
              <a:rPr lang="de-AT" sz="1600" dirty="0" smtClean="0"/>
              <a:t> ins Fallen zu geraten oder in den Bereich der Wolkenbildung abgetrieben zu werden</a:t>
            </a:r>
          </a:p>
          <a:p>
            <a:pPr lvl="1">
              <a:buFont typeface="Wingdings" pitchFamily="2" charset="2"/>
              <a:buChar char="§"/>
            </a:pPr>
            <a:endParaRPr lang="de-AT" sz="1600" dirty="0" smtClean="0"/>
          </a:p>
          <a:p>
            <a:pPr lvl="1">
              <a:buFont typeface="Wingdings" pitchFamily="2" charset="2"/>
              <a:buChar char="§"/>
            </a:pPr>
            <a:r>
              <a:rPr lang="de-AT" sz="1600" dirty="0" smtClean="0"/>
              <a:t>Welle wechseln, wenn eine andere besseres Steigen verspricht</a:t>
            </a:r>
          </a:p>
          <a:p>
            <a:pPr lvl="1">
              <a:buFont typeface="Wingdings" pitchFamily="2" charset="2"/>
              <a:buChar char="§"/>
            </a:pPr>
            <a:endParaRPr lang="de-AT" sz="1600" dirty="0" smtClean="0"/>
          </a:p>
          <a:p>
            <a:pPr lvl="1">
              <a:buFont typeface="Wingdings" pitchFamily="2" charset="2"/>
              <a:buChar char="§"/>
            </a:pPr>
            <a:r>
              <a:rPr lang="de-AT" sz="1600" dirty="0" smtClean="0"/>
              <a:t>Vor mächtigen Wellenwolken an der Wolkenkante entlang steigen</a:t>
            </a:r>
          </a:p>
        </p:txBody>
      </p:sp>
      <p:sp>
        <p:nvSpPr>
          <p:cNvPr id="3" name="Titel 2"/>
          <p:cNvSpPr>
            <a:spLocks noGrp="1"/>
          </p:cNvSpPr>
          <p:nvPr>
            <p:ph type="title"/>
          </p:nvPr>
        </p:nvSpPr>
        <p:spPr/>
        <p:txBody>
          <a:bodyPr>
            <a:normAutofit/>
          </a:bodyPr>
          <a:lstStyle/>
          <a:p>
            <a:r>
              <a:rPr lang="de-AT" dirty="0" smtClean="0"/>
              <a:t>III. Leewellenflug im Gebirge</a:t>
            </a:r>
            <a:endParaRPr lang="de-DE" dirty="0"/>
          </a:p>
        </p:txBody>
      </p:sp>
    </p:spTree>
    <p:extLst>
      <p:ext uri="{BB962C8B-B14F-4D97-AF65-F5344CB8AC3E}">
        <p14:creationId xmlns:p14="http://schemas.microsoft.com/office/powerpoint/2010/main" xmlns="" val="351797437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1520" y="4149080"/>
            <a:ext cx="5040560" cy="864096"/>
          </a:xfrm>
        </p:spPr>
        <p:txBody>
          <a:bodyPr>
            <a:noAutofit/>
          </a:bodyPr>
          <a:lstStyle/>
          <a:p>
            <a:pPr algn="l"/>
            <a:r>
              <a:rPr lang="de-AT" dirty="0" smtClean="0">
                <a:latin typeface="Arial Black" pitchFamily="34" charset="0"/>
              </a:rPr>
              <a:t>Die Sollfahrt</a:t>
            </a:r>
            <a:endParaRPr lang="de-DE" dirty="0">
              <a:latin typeface="Arial Black" pitchFamily="34" charset="0"/>
            </a:endParaRPr>
          </a:p>
        </p:txBody>
      </p:sp>
      <p:pic>
        <p:nvPicPr>
          <p:cNvPr id="12290" name="Picture 2" descr="C:\Dokumente und Einstellungen\Benedikt\Desktop\Von KDF sicher in die Alpen\julische-alpen3.jpg"/>
          <p:cNvPicPr>
            <a:picLocks noChangeAspect="1" noChangeArrowheads="1"/>
          </p:cNvPicPr>
          <p:nvPr/>
        </p:nvPicPr>
        <p:blipFill>
          <a:blip r:embed="rId2" cstate="print"/>
          <a:srcRect/>
          <a:stretch>
            <a:fillRect/>
          </a:stretch>
        </p:blipFill>
        <p:spPr bwMode="auto">
          <a:xfrm>
            <a:off x="3779912" y="476672"/>
            <a:ext cx="4896544" cy="3672408"/>
          </a:xfrm>
          <a:prstGeom prst="rect">
            <a:avLst/>
          </a:prstGeom>
          <a:noFill/>
          <a:ln w="9525">
            <a:solidFill>
              <a:schemeClr val="tx1"/>
            </a:solidFill>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AT" dirty="0" smtClean="0"/>
              <a:t>Grundsatz:</a:t>
            </a:r>
          </a:p>
          <a:p>
            <a:pPr>
              <a:buNone/>
            </a:pPr>
            <a:r>
              <a:rPr lang="de-AT" sz="2400" dirty="0" smtClean="0"/>
              <a:t>	Langsames Fliegen </a:t>
            </a:r>
            <a:r>
              <a:rPr lang="de-AT" sz="2400" dirty="0" smtClean="0">
                <a:sym typeface="Symbol"/>
              </a:rPr>
              <a:t> 	wenig Höhenverlust</a:t>
            </a:r>
          </a:p>
          <a:p>
            <a:pPr>
              <a:buNone/>
            </a:pPr>
            <a:r>
              <a:rPr lang="de-AT" sz="2400" dirty="0" smtClean="0">
                <a:sym typeface="Symbol"/>
              </a:rPr>
              <a:t>	Schnelles Fliegen  	rasches Vorwärtskommen</a:t>
            </a:r>
          </a:p>
          <a:p>
            <a:pPr>
              <a:buNone/>
            </a:pPr>
            <a:r>
              <a:rPr lang="de-AT" sz="2400" dirty="0" smtClean="0">
                <a:sym typeface="Symbol"/>
              </a:rPr>
              <a:t>					</a:t>
            </a:r>
            <a:r>
              <a:rPr lang="de-AT" sz="2400" dirty="0" smtClean="0">
                <a:solidFill>
                  <a:srgbClr val="FF0000"/>
                </a:solidFill>
                <a:sym typeface="Symbol"/>
              </a:rPr>
              <a:t>aber auch starkes Sinken</a:t>
            </a:r>
          </a:p>
          <a:p>
            <a:pPr>
              <a:buNone/>
            </a:pPr>
            <a:endParaRPr lang="de-AT" sz="2400" dirty="0" smtClean="0">
              <a:solidFill>
                <a:srgbClr val="FF0000"/>
              </a:solidFill>
              <a:sym typeface="Symbol"/>
            </a:endParaRPr>
          </a:p>
          <a:p>
            <a:pPr>
              <a:buNone/>
            </a:pPr>
            <a:r>
              <a:rPr lang="de-AT" dirty="0" smtClean="0">
                <a:sym typeface="Symbol"/>
              </a:rPr>
              <a:t>					</a:t>
            </a:r>
            <a:endParaRPr lang="de-DE" dirty="0"/>
          </a:p>
        </p:txBody>
      </p:sp>
      <p:sp>
        <p:nvSpPr>
          <p:cNvPr id="3" name="Titel 2"/>
          <p:cNvSpPr>
            <a:spLocks noGrp="1"/>
          </p:cNvSpPr>
          <p:nvPr>
            <p:ph type="title"/>
          </p:nvPr>
        </p:nvSpPr>
        <p:spPr/>
        <p:txBody>
          <a:bodyPr>
            <a:normAutofit/>
          </a:bodyPr>
          <a:lstStyle/>
          <a:p>
            <a:r>
              <a:rPr lang="de-AT" dirty="0" smtClean="0"/>
              <a:t>Wie gleitet man am weitesten ?</a:t>
            </a:r>
            <a:endParaRPr lang="de-DE" dirty="0"/>
          </a:p>
        </p:txBody>
      </p:sp>
      <p:pic>
        <p:nvPicPr>
          <p:cNvPr id="8195" name="Picture 3" descr="C:\Dokumente und Einstellungen\Benedikt\Desktop\Von KDF sicher in die Alpen\36ask21-polare.jpg"/>
          <p:cNvPicPr>
            <a:picLocks noChangeAspect="1" noChangeArrowheads="1"/>
          </p:cNvPicPr>
          <p:nvPr/>
        </p:nvPicPr>
        <p:blipFill>
          <a:blip r:embed="rId2" cstate="print"/>
          <a:srcRect/>
          <a:stretch>
            <a:fillRect/>
          </a:stretch>
        </p:blipFill>
        <p:spPr bwMode="auto">
          <a:xfrm>
            <a:off x="3527658" y="3356992"/>
            <a:ext cx="5436830" cy="3210818"/>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3501008"/>
            <a:ext cx="5832648" cy="1440160"/>
          </a:xfrm>
        </p:spPr>
        <p:txBody>
          <a:bodyPr>
            <a:noAutofit/>
          </a:bodyPr>
          <a:lstStyle/>
          <a:p>
            <a:pPr algn="l"/>
            <a:r>
              <a:rPr lang="de-AT" dirty="0" smtClean="0">
                <a:latin typeface="Arial Black" pitchFamily="34" charset="0"/>
              </a:rPr>
              <a:t>Flug im Aufwind</a:t>
            </a:r>
            <a:endParaRPr lang="de-DE" dirty="0">
              <a:latin typeface="Arial Black" pitchFamily="34" charset="0"/>
            </a:endParaRPr>
          </a:p>
        </p:txBody>
      </p:sp>
      <p:pic>
        <p:nvPicPr>
          <p:cNvPr id="1026" name="Picture 2" descr="C:\Dokumente und Einstellungen\Benedikt\Eigene Dateien\Schule\Diplomarbeit\Bilder\asw22_zink.jpg"/>
          <p:cNvPicPr>
            <a:picLocks noChangeAspect="1" noChangeArrowheads="1"/>
          </p:cNvPicPr>
          <p:nvPr/>
        </p:nvPicPr>
        <p:blipFill>
          <a:blip r:embed="rId2" cstate="print"/>
          <a:srcRect/>
          <a:stretch>
            <a:fillRect/>
          </a:stretch>
        </p:blipFill>
        <p:spPr bwMode="auto">
          <a:xfrm>
            <a:off x="3563888" y="260648"/>
            <a:ext cx="5347441" cy="3600338"/>
          </a:xfrm>
          <a:prstGeom prst="rect">
            <a:avLst/>
          </a:prstGeom>
          <a:noFill/>
          <a:ln>
            <a:solidFill>
              <a:schemeClr val="tx1"/>
            </a:solidFill>
          </a:ln>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buNone/>
            </a:pPr>
            <a:r>
              <a:rPr lang="de-AT" sz="2400" dirty="0" smtClean="0">
                <a:sym typeface="Symbol"/>
              </a:rPr>
              <a:t>Beispiel: 	Überlandflug, starke Wetterverschlechterung</a:t>
            </a:r>
          </a:p>
          <a:p>
            <a:pPr>
              <a:buNone/>
            </a:pPr>
            <a:r>
              <a:rPr lang="de-AT" sz="2400" dirty="0" smtClean="0">
                <a:sym typeface="Symbol"/>
              </a:rPr>
              <a:t>			kein Aufwind mehr vorhanden</a:t>
            </a:r>
          </a:p>
          <a:p>
            <a:pPr>
              <a:buNone/>
            </a:pPr>
            <a:r>
              <a:rPr lang="de-AT" sz="2400" dirty="0" smtClean="0">
                <a:sym typeface="Symbol"/>
              </a:rPr>
              <a:t>			 Höhe in möglichst große Strecke umsetzen</a:t>
            </a:r>
          </a:p>
          <a:p>
            <a:pPr>
              <a:buNone/>
            </a:pPr>
            <a:endParaRPr lang="de-AT" sz="1000" dirty="0" smtClean="0">
              <a:sym typeface="Symbol"/>
            </a:endParaRPr>
          </a:p>
          <a:p>
            <a:r>
              <a:rPr lang="de-AT" sz="2400" dirty="0" smtClean="0">
                <a:sym typeface="Symbol"/>
              </a:rPr>
              <a:t>Bei Windstille:  Sollfahrtring auf 0</a:t>
            </a:r>
          </a:p>
          <a:p>
            <a:pPr>
              <a:buNone/>
            </a:pPr>
            <a:r>
              <a:rPr lang="de-AT" dirty="0" smtClean="0">
                <a:sym typeface="Symbol"/>
              </a:rPr>
              <a:t>					</a:t>
            </a:r>
            <a:endParaRPr lang="de-DE" dirty="0"/>
          </a:p>
        </p:txBody>
      </p:sp>
      <p:sp>
        <p:nvSpPr>
          <p:cNvPr id="3" name="Titel 2"/>
          <p:cNvSpPr>
            <a:spLocks noGrp="1"/>
          </p:cNvSpPr>
          <p:nvPr>
            <p:ph type="title"/>
          </p:nvPr>
        </p:nvSpPr>
        <p:spPr/>
        <p:txBody>
          <a:bodyPr>
            <a:normAutofit/>
          </a:bodyPr>
          <a:lstStyle/>
          <a:p>
            <a:r>
              <a:rPr lang="de-AT" dirty="0" smtClean="0"/>
              <a:t>Wie gleitet man am weitesten ?</a:t>
            </a:r>
            <a:endParaRPr lang="de-DE" dirty="0"/>
          </a:p>
        </p:txBody>
      </p:sp>
      <p:pic>
        <p:nvPicPr>
          <p:cNvPr id="3074" name="Picture 2" descr="C:\Dokumente und Einstellungen\Benedikt\Desktop\Von KDF sicher in die Alpen\achtung.jpg"/>
          <p:cNvPicPr>
            <a:picLocks noChangeAspect="1" noChangeArrowheads="1"/>
          </p:cNvPicPr>
          <p:nvPr/>
        </p:nvPicPr>
        <p:blipFill>
          <a:blip r:embed="rId2" cstate="print"/>
          <a:srcRect/>
          <a:stretch>
            <a:fillRect/>
          </a:stretch>
        </p:blipFill>
        <p:spPr bwMode="auto">
          <a:xfrm>
            <a:off x="1643042" y="4143380"/>
            <a:ext cx="1089998" cy="817499"/>
          </a:xfrm>
          <a:prstGeom prst="rect">
            <a:avLst/>
          </a:prstGeom>
          <a:noFill/>
        </p:spPr>
      </p:pic>
      <p:sp>
        <p:nvSpPr>
          <p:cNvPr id="7" name="Inhaltsplatzhalter 1"/>
          <p:cNvSpPr txBox="1">
            <a:spLocks/>
          </p:cNvSpPr>
          <p:nvPr/>
        </p:nvSpPr>
        <p:spPr>
          <a:xfrm>
            <a:off x="2627784" y="3645024"/>
            <a:ext cx="6336704" cy="3024336"/>
          </a:xfrm>
          <a:prstGeom prst="rect">
            <a:avLst/>
          </a:prstGeom>
        </p:spPr>
        <p:txBody>
          <a:bodyPr vert="horz">
            <a:normAutofit/>
          </a:bodyPr>
          <a:lstStyle/>
          <a:p>
            <a:pPr marL="365760" lvl="0" indent="-256032">
              <a:spcBef>
                <a:spcPts val="400"/>
              </a:spcBef>
              <a:buClr>
                <a:schemeClr val="accent1"/>
              </a:buClr>
              <a:buSzPct val="68000"/>
            </a:pPr>
            <a:r>
              <a:rPr lang="de-AT" sz="2400" b="1" noProof="0" dirty="0" smtClean="0">
                <a:sym typeface="Symbol"/>
              </a:rPr>
              <a:t>Flächenbelastung (Wasserballast) ?</a:t>
            </a:r>
          </a:p>
          <a:p>
            <a:pPr marL="365760" lvl="0" indent="-256032">
              <a:spcBef>
                <a:spcPts val="400"/>
              </a:spcBef>
              <a:buClr>
                <a:schemeClr val="accent1"/>
              </a:buClr>
              <a:buSzPct val="68000"/>
            </a:pPr>
            <a:r>
              <a:rPr lang="de-AT" sz="2400" dirty="0" smtClean="0">
                <a:sym typeface="Symbol"/>
              </a:rPr>
              <a:t>	Pro </a:t>
            </a:r>
            <a:r>
              <a:rPr lang="de-AT" sz="2400" dirty="0" err="1" smtClean="0">
                <a:sym typeface="Symbol"/>
              </a:rPr>
              <a:t>kp</a:t>
            </a:r>
            <a:r>
              <a:rPr lang="de-AT" sz="2400" dirty="0" smtClean="0">
                <a:sym typeface="Symbol"/>
              </a:rPr>
              <a:t>/qm mehr  0,1m/s nach oben</a:t>
            </a:r>
          </a:p>
          <a:p>
            <a:pPr marL="365760" lvl="0" indent="-256032">
              <a:spcBef>
                <a:spcPts val="400"/>
              </a:spcBef>
              <a:buClr>
                <a:schemeClr val="accent1"/>
              </a:buClr>
              <a:buSzPct val="68000"/>
            </a:pPr>
            <a:r>
              <a:rPr lang="de-AT" sz="2400" noProof="0" dirty="0" smtClean="0">
                <a:sym typeface="Symbol"/>
              </a:rPr>
              <a:t>	Also bei mehr Belastung schneller fliegen</a:t>
            </a:r>
          </a:p>
          <a:p>
            <a:pPr marL="365760" lvl="0" indent="-256032">
              <a:spcBef>
                <a:spcPts val="400"/>
              </a:spcBef>
              <a:buClr>
                <a:schemeClr val="accent1"/>
              </a:buClr>
              <a:buSzPct val="68000"/>
            </a:pPr>
            <a:endParaRPr lang="de-AT" sz="2400" noProof="0" dirty="0" smtClean="0">
              <a:sym typeface="Symbol"/>
            </a:endParaRPr>
          </a:p>
          <a:p>
            <a:pPr marL="365760" lvl="0" indent="-256032">
              <a:spcBef>
                <a:spcPts val="400"/>
              </a:spcBef>
              <a:buClr>
                <a:schemeClr val="accent1"/>
              </a:buClr>
              <a:buSzPct val="68000"/>
            </a:pPr>
            <a:r>
              <a:rPr lang="de-AT" sz="2400" b="1" dirty="0" smtClean="0">
                <a:sym typeface="Symbol"/>
              </a:rPr>
              <a:t>Gleitwinkel bleibt immer gleich!</a:t>
            </a:r>
          </a:p>
          <a:p>
            <a:pPr marL="365760" lvl="0" indent="-256032">
              <a:spcBef>
                <a:spcPts val="400"/>
              </a:spcBef>
              <a:buClr>
                <a:schemeClr val="accent1"/>
              </a:buClr>
              <a:buSzPct val="68000"/>
            </a:pPr>
            <a:r>
              <a:rPr lang="de-AT" sz="2400" b="1" noProof="0" dirty="0">
                <a:sym typeface="Symbol"/>
              </a:rPr>
              <a:t>	</a:t>
            </a:r>
            <a:endParaRPr lang="de-AT" sz="2400" b="1" noProof="0" dirty="0" smtClean="0">
              <a:sym typeface="Symbol"/>
            </a:endParaRPr>
          </a:p>
          <a:p>
            <a:pPr marL="365760" lvl="0" indent="-256032">
              <a:spcBef>
                <a:spcPts val="400"/>
              </a:spcBef>
              <a:buClr>
                <a:schemeClr val="accent1"/>
              </a:buClr>
              <a:buSzPct val="68000"/>
            </a:pPr>
            <a:r>
              <a:rPr kumimoji="0" lang="de-AT" sz="2400" b="0" i="0" u="none" strike="noStrike" kern="1200" cap="none" spc="0" normalizeH="0" baseline="0" noProof="0" dirty="0" smtClean="0">
                <a:ln>
                  <a:noFill/>
                </a:ln>
                <a:solidFill>
                  <a:schemeClr val="tx1"/>
                </a:solidFill>
                <a:effectLst/>
                <a:uLnTx/>
                <a:uFillTx/>
                <a:latin typeface="+mn-lt"/>
                <a:ea typeface="+mn-ea"/>
                <a:cs typeface="+mn-cs"/>
                <a:sym typeface="Symbol"/>
              </a:rPr>
              <a:t>			</a:t>
            </a:r>
            <a:r>
              <a:rPr kumimoji="0" lang="de-AT" sz="2700" b="0" i="0" u="none" strike="noStrike" kern="1200" cap="none" spc="0" normalizeH="0" baseline="0" noProof="0" dirty="0" smtClean="0">
                <a:ln>
                  <a:noFill/>
                </a:ln>
                <a:solidFill>
                  <a:schemeClr val="tx1"/>
                </a:solidFill>
                <a:effectLst/>
                <a:uLnTx/>
                <a:uFillTx/>
                <a:latin typeface="+mn-lt"/>
                <a:ea typeface="+mn-ea"/>
                <a:cs typeface="+mn-cs"/>
                <a:sym typeface="Symbol"/>
              </a:rPr>
              <a:t>	</a:t>
            </a:r>
            <a:endParaRPr kumimoji="0" lang="de-DE"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kumente und Einstellungen\Benedikt\Eigene Dateien\Eigene Bilder\Eigene Scans\2011-04 (Apr)\Scannen0015.jpg"/>
          <p:cNvPicPr>
            <a:picLocks noChangeAspect="1" noChangeArrowheads="1"/>
          </p:cNvPicPr>
          <p:nvPr/>
        </p:nvPicPr>
        <p:blipFill>
          <a:blip r:embed="rId2" cstate="print"/>
          <a:srcRect b="4170"/>
          <a:stretch>
            <a:fillRect/>
          </a:stretch>
        </p:blipFill>
        <p:spPr bwMode="auto">
          <a:xfrm>
            <a:off x="4234879" y="4509120"/>
            <a:ext cx="4873625" cy="2160240"/>
          </a:xfrm>
          <a:prstGeom prst="rect">
            <a:avLst/>
          </a:prstGeom>
          <a:noFill/>
        </p:spPr>
      </p:pic>
      <p:sp>
        <p:nvSpPr>
          <p:cNvPr id="2" name="Inhaltsplatzhalter 1"/>
          <p:cNvSpPr>
            <a:spLocks noGrp="1"/>
          </p:cNvSpPr>
          <p:nvPr>
            <p:ph idx="1"/>
          </p:nvPr>
        </p:nvSpPr>
        <p:spPr>
          <a:xfrm>
            <a:off x="457200" y="1481328"/>
            <a:ext cx="8686800" cy="5376672"/>
          </a:xfrm>
        </p:spPr>
        <p:txBody>
          <a:bodyPr>
            <a:normAutofit/>
          </a:bodyPr>
          <a:lstStyle/>
          <a:p>
            <a:pPr>
              <a:buNone/>
            </a:pPr>
            <a:r>
              <a:rPr lang="de-AT" sz="2400" dirty="0" smtClean="0">
                <a:sym typeface="Symbol"/>
              </a:rPr>
              <a:t>Beispiel: 	Überlandflug, starke Wetterverschlechterung</a:t>
            </a:r>
          </a:p>
          <a:p>
            <a:pPr>
              <a:buNone/>
            </a:pPr>
            <a:r>
              <a:rPr lang="de-AT" sz="2400" dirty="0" smtClean="0">
                <a:sym typeface="Symbol"/>
              </a:rPr>
              <a:t>			kein Aufwind mehr vorhanden</a:t>
            </a:r>
          </a:p>
          <a:p>
            <a:pPr>
              <a:buNone/>
            </a:pPr>
            <a:r>
              <a:rPr lang="de-AT" sz="2400" dirty="0" smtClean="0">
                <a:sym typeface="Symbol"/>
              </a:rPr>
              <a:t>			 Höhe in möglichst große Strecke umsetzen</a:t>
            </a:r>
          </a:p>
          <a:p>
            <a:pPr>
              <a:buNone/>
            </a:pPr>
            <a:endParaRPr lang="de-AT" sz="1000" dirty="0" smtClean="0">
              <a:sym typeface="Symbol"/>
            </a:endParaRPr>
          </a:p>
          <a:p>
            <a:r>
              <a:rPr lang="de-AT" sz="2400" dirty="0" smtClean="0">
                <a:sym typeface="Symbol"/>
              </a:rPr>
              <a:t>Bei Gegenwind: </a:t>
            </a:r>
            <a:r>
              <a:rPr lang="de-AT" sz="2400" b="1" dirty="0" smtClean="0">
                <a:sym typeface="Symbol"/>
              </a:rPr>
              <a:t>Gleitzahl sinkt</a:t>
            </a:r>
          </a:p>
          <a:p>
            <a:pPr>
              <a:buNone/>
            </a:pPr>
            <a:r>
              <a:rPr lang="de-AT" sz="2400" dirty="0" smtClean="0">
                <a:sym typeface="Symbol"/>
              </a:rPr>
              <a:t>	 	</a:t>
            </a:r>
            <a:r>
              <a:rPr lang="de-AT" dirty="0" smtClean="0">
                <a:sym typeface="Symbol"/>
              </a:rPr>
              <a:t>S</a:t>
            </a:r>
            <a:r>
              <a:rPr lang="de-AT" sz="2400" dirty="0" smtClean="0">
                <a:sym typeface="Symbol"/>
              </a:rPr>
              <a:t>chneller fliegen, als die Sollfahrt anzeigt</a:t>
            </a:r>
          </a:p>
          <a:p>
            <a:pPr>
              <a:buNone/>
            </a:pPr>
            <a:r>
              <a:rPr lang="de-AT" sz="2400" dirty="0" smtClean="0">
                <a:sym typeface="Symbol"/>
              </a:rPr>
              <a:t>	 	Wasser drinnen lassen!</a:t>
            </a:r>
            <a:r>
              <a:rPr lang="de-AT" dirty="0" smtClean="0">
                <a:sym typeface="Symbol"/>
              </a:rPr>
              <a:t>	</a:t>
            </a:r>
            <a:endParaRPr lang="de-DE" dirty="0"/>
          </a:p>
        </p:txBody>
      </p:sp>
      <p:sp>
        <p:nvSpPr>
          <p:cNvPr id="3" name="Titel 2"/>
          <p:cNvSpPr>
            <a:spLocks noGrp="1"/>
          </p:cNvSpPr>
          <p:nvPr>
            <p:ph type="title"/>
          </p:nvPr>
        </p:nvSpPr>
        <p:spPr/>
        <p:txBody>
          <a:bodyPr>
            <a:normAutofit/>
          </a:bodyPr>
          <a:lstStyle/>
          <a:p>
            <a:r>
              <a:rPr lang="de-AT" dirty="0" smtClean="0"/>
              <a:t>Wie gleitet man am weitesten ?</a:t>
            </a:r>
            <a:endParaRPr lang="de-DE" dirty="0"/>
          </a:p>
        </p:txBody>
      </p:sp>
      <p:sp>
        <p:nvSpPr>
          <p:cNvPr id="5" name="Textfeld 4"/>
          <p:cNvSpPr txBox="1"/>
          <p:nvPr/>
        </p:nvSpPr>
        <p:spPr>
          <a:xfrm>
            <a:off x="3131840" y="4725144"/>
            <a:ext cx="1152128" cy="646331"/>
          </a:xfrm>
          <a:prstGeom prst="rect">
            <a:avLst/>
          </a:prstGeom>
          <a:noFill/>
        </p:spPr>
        <p:txBody>
          <a:bodyPr wrap="square" rtlCol="0">
            <a:spAutoFit/>
          </a:bodyPr>
          <a:lstStyle/>
          <a:p>
            <a:r>
              <a:rPr lang="de-AT" sz="1200" b="1" dirty="0" smtClean="0">
                <a:solidFill>
                  <a:srgbClr val="FF0000"/>
                </a:solidFill>
              </a:rPr>
              <a:t>Rückenwind</a:t>
            </a:r>
          </a:p>
          <a:p>
            <a:r>
              <a:rPr lang="de-AT" sz="1200" b="1" dirty="0" smtClean="0"/>
              <a:t>Windstille</a:t>
            </a:r>
          </a:p>
          <a:p>
            <a:r>
              <a:rPr lang="de-AT" sz="1200" b="1" dirty="0" smtClean="0">
                <a:solidFill>
                  <a:srgbClr val="0070C0"/>
                </a:solidFill>
              </a:rPr>
              <a:t>Gegenwind</a:t>
            </a:r>
            <a:endParaRPr lang="de-DE" sz="1200" b="1" dirty="0">
              <a:solidFill>
                <a:srgbClr val="0070C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218"/>
                                        </p:tgtEl>
                                        <p:attrNameLst>
                                          <p:attrName>style.visibility</p:attrName>
                                        </p:attrNameLst>
                                      </p:cBhvr>
                                      <p:to>
                                        <p:strVal val="visible"/>
                                      </p:to>
                                    </p:set>
                                    <p:animEffect transition="in" filter="fade">
                                      <p:cBhvr>
                                        <p:cTn id="16" dur="500"/>
                                        <p:tgtEl>
                                          <p:spTgt spid="92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481328"/>
            <a:ext cx="8686800" cy="5376672"/>
          </a:xfrm>
        </p:spPr>
        <p:txBody>
          <a:bodyPr>
            <a:normAutofit/>
          </a:bodyPr>
          <a:lstStyle/>
          <a:p>
            <a:pPr>
              <a:buNone/>
            </a:pPr>
            <a:r>
              <a:rPr lang="de-AT" sz="2400" dirty="0" smtClean="0">
                <a:sym typeface="Symbol"/>
              </a:rPr>
              <a:t>Beispiel: 	Überlandflug, starke Wetterverschlechterung</a:t>
            </a:r>
          </a:p>
          <a:p>
            <a:pPr>
              <a:buNone/>
            </a:pPr>
            <a:r>
              <a:rPr lang="de-AT" sz="2400" dirty="0" smtClean="0">
                <a:sym typeface="Symbol"/>
              </a:rPr>
              <a:t>			kein Aufwind mehr vorhanden</a:t>
            </a:r>
          </a:p>
          <a:p>
            <a:pPr>
              <a:buNone/>
            </a:pPr>
            <a:r>
              <a:rPr lang="de-AT" sz="2400" dirty="0" smtClean="0">
                <a:sym typeface="Symbol"/>
              </a:rPr>
              <a:t>			 Höhe in möglichst große Strecke umsetzen</a:t>
            </a:r>
          </a:p>
          <a:p>
            <a:pPr>
              <a:buNone/>
            </a:pPr>
            <a:endParaRPr lang="de-AT" sz="1000" dirty="0" smtClean="0">
              <a:sym typeface="Symbol"/>
            </a:endParaRPr>
          </a:p>
          <a:p>
            <a:r>
              <a:rPr lang="de-AT" sz="2400" dirty="0" smtClean="0">
                <a:sym typeface="Symbol"/>
              </a:rPr>
              <a:t>Bei </a:t>
            </a:r>
            <a:r>
              <a:rPr lang="de-AT" dirty="0" smtClean="0">
                <a:sym typeface="Symbol"/>
              </a:rPr>
              <a:t>Rücken</a:t>
            </a:r>
            <a:r>
              <a:rPr lang="de-AT" sz="2400" dirty="0" smtClean="0">
                <a:sym typeface="Symbol"/>
              </a:rPr>
              <a:t>wind: </a:t>
            </a:r>
            <a:r>
              <a:rPr lang="de-AT" sz="2400" b="1" dirty="0" smtClean="0">
                <a:sym typeface="Symbol"/>
              </a:rPr>
              <a:t>Gleitzahl steigt</a:t>
            </a:r>
          </a:p>
          <a:p>
            <a:pPr>
              <a:buNone/>
            </a:pPr>
            <a:r>
              <a:rPr lang="de-AT" sz="2400" dirty="0" smtClean="0">
                <a:sym typeface="Symbol"/>
              </a:rPr>
              <a:t>	  	</a:t>
            </a:r>
            <a:r>
              <a:rPr lang="de-AT" dirty="0" smtClean="0">
                <a:sym typeface="Symbol"/>
              </a:rPr>
              <a:t>L</a:t>
            </a:r>
            <a:r>
              <a:rPr lang="de-AT" sz="2400" dirty="0" smtClean="0">
                <a:sym typeface="Symbol"/>
              </a:rPr>
              <a:t>angsamer fliegen, als die Sollfahrt anzeigt</a:t>
            </a:r>
          </a:p>
          <a:p>
            <a:pPr>
              <a:buNone/>
            </a:pPr>
            <a:r>
              <a:rPr lang="de-AT" sz="2400" dirty="0" smtClean="0">
                <a:sym typeface="Symbol"/>
              </a:rPr>
              <a:t>		(wir lassen uns vom Wind schieben)</a:t>
            </a:r>
          </a:p>
          <a:p>
            <a:pPr>
              <a:buNone/>
            </a:pPr>
            <a:r>
              <a:rPr lang="de-AT" sz="2400" dirty="0" smtClean="0">
                <a:sym typeface="Symbol"/>
              </a:rPr>
              <a:t>	  	Wasser ablassen!</a:t>
            </a:r>
            <a:endParaRPr lang="de-DE" dirty="0"/>
          </a:p>
        </p:txBody>
      </p:sp>
      <p:sp>
        <p:nvSpPr>
          <p:cNvPr id="3" name="Titel 2"/>
          <p:cNvSpPr>
            <a:spLocks noGrp="1"/>
          </p:cNvSpPr>
          <p:nvPr>
            <p:ph type="title"/>
          </p:nvPr>
        </p:nvSpPr>
        <p:spPr/>
        <p:txBody>
          <a:bodyPr>
            <a:normAutofit/>
          </a:bodyPr>
          <a:lstStyle/>
          <a:p>
            <a:r>
              <a:rPr lang="de-AT" dirty="0" smtClean="0"/>
              <a:t>Wie gleitet man am weitesten ?</a:t>
            </a:r>
            <a:endParaRPr lang="de-DE" dirty="0"/>
          </a:p>
        </p:txBody>
      </p:sp>
      <p:pic>
        <p:nvPicPr>
          <p:cNvPr id="4" name="Picture 2" descr="C:\Dokumente und Einstellungen\Benedikt\Eigene Dateien\Eigene Bilder\Eigene Scans\2011-04 (Apr)\Scannen0015.jpg"/>
          <p:cNvPicPr>
            <a:picLocks noChangeAspect="1" noChangeArrowheads="1"/>
          </p:cNvPicPr>
          <p:nvPr/>
        </p:nvPicPr>
        <p:blipFill>
          <a:blip r:embed="rId2" cstate="print"/>
          <a:srcRect b="4170"/>
          <a:stretch>
            <a:fillRect/>
          </a:stretch>
        </p:blipFill>
        <p:spPr bwMode="auto">
          <a:xfrm>
            <a:off x="4234879" y="4509120"/>
            <a:ext cx="4873625" cy="2160240"/>
          </a:xfrm>
          <a:prstGeom prst="rect">
            <a:avLst/>
          </a:prstGeom>
          <a:noFill/>
        </p:spPr>
      </p:pic>
      <p:sp>
        <p:nvSpPr>
          <p:cNvPr id="5" name="Textfeld 4"/>
          <p:cNvSpPr txBox="1"/>
          <p:nvPr/>
        </p:nvSpPr>
        <p:spPr>
          <a:xfrm>
            <a:off x="3131840" y="4725144"/>
            <a:ext cx="1152128" cy="646331"/>
          </a:xfrm>
          <a:prstGeom prst="rect">
            <a:avLst/>
          </a:prstGeom>
          <a:noFill/>
        </p:spPr>
        <p:txBody>
          <a:bodyPr wrap="square" rtlCol="0">
            <a:spAutoFit/>
          </a:bodyPr>
          <a:lstStyle/>
          <a:p>
            <a:r>
              <a:rPr lang="de-AT" sz="1200" b="1" dirty="0" smtClean="0">
                <a:solidFill>
                  <a:srgbClr val="FF0000"/>
                </a:solidFill>
              </a:rPr>
              <a:t>Rückenwind</a:t>
            </a:r>
          </a:p>
          <a:p>
            <a:r>
              <a:rPr lang="de-AT" sz="1200" b="1" dirty="0" smtClean="0"/>
              <a:t>Windstille</a:t>
            </a:r>
          </a:p>
          <a:p>
            <a:r>
              <a:rPr lang="de-AT" sz="1200" b="1" dirty="0" smtClean="0">
                <a:solidFill>
                  <a:srgbClr val="0070C0"/>
                </a:solidFill>
              </a:rPr>
              <a:t>Gegenwind</a:t>
            </a:r>
            <a:endParaRPr lang="de-DE" sz="1200" b="1" dirty="0">
              <a:solidFill>
                <a:srgbClr val="0070C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fade">
                                      <p:cBhvr>
                                        <p:cTn id="16" dur="500"/>
                                        <p:tgtEl>
                                          <p:spTgt spid="2">
                                            <p:txEl>
                                              <p:pRg st="7" end="7"/>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783357"/>
            <a:ext cx="8229600" cy="4525963"/>
          </a:xfrm>
        </p:spPr>
        <p:txBody>
          <a:bodyPr/>
          <a:lstStyle/>
          <a:p>
            <a:pPr>
              <a:buNone/>
            </a:pPr>
            <a:r>
              <a:rPr lang="de-AT" sz="2400" i="1" dirty="0" smtClean="0">
                <a:sym typeface="Symbol"/>
              </a:rPr>
              <a:t>Abhängig von:</a:t>
            </a:r>
          </a:p>
          <a:p>
            <a:r>
              <a:rPr lang="de-AT" sz="2400" dirty="0" smtClean="0">
                <a:sym typeface="Symbol"/>
              </a:rPr>
              <a:t>Steigen während dem Kurbeln</a:t>
            </a:r>
          </a:p>
          <a:p>
            <a:pPr>
              <a:buNone/>
            </a:pPr>
            <a:r>
              <a:rPr lang="de-AT" sz="2400" dirty="0" smtClean="0">
                <a:sym typeface="Symbol"/>
              </a:rPr>
              <a:t>	(Meteorologie, Flugzeugtyp, Pilot)</a:t>
            </a:r>
          </a:p>
          <a:p>
            <a:r>
              <a:rPr lang="de-AT" sz="2400" dirty="0" smtClean="0">
                <a:sym typeface="Symbol"/>
              </a:rPr>
              <a:t>Wahl der geradeaus durchflogenen Strecke</a:t>
            </a:r>
          </a:p>
          <a:p>
            <a:r>
              <a:rPr lang="de-AT" sz="2400" dirty="0" smtClean="0">
                <a:sym typeface="Symbol"/>
              </a:rPr>
              <a:t>Gleitfluggeschwindigkeit zw. den Aufwinden</a:t>
            </a:r>
          </a:p>
          <a:p>
            <a:r>
              <a:rPr lang="de-AT" sz="2400" dirty="0" smtClean="0">
                <a:sym typeface="Symbol"/>
              </a:rPr>
              <a:t>Endanflug</a:t>
            </a:r>
          </a:p>
          <a:p>
            <a:pPr>
              <a:buNone/>
            </a:pPr>
            <a:r>
              <a:rPr lang="de-AT" dirty="0" smtClean="0">
                <a:sym typeface="Symbol"/>
              </a:rPr>
              <a:t>					</a:t>
            </a:r>
            <a:endParaRPr lang="de-DE" dirty="0"/>
          </a:p>
        </p:txBody>
      </p:sp>
      <p:sp>
        <p:nvSpPr>
          <p:cNvPr id="3" name="Titel 2"/>
          <p:cNvSpPr>
            <a:spLocks noGrp="1"/>
          </p:cNvSpPr>
          <p:nvPr>
            <p:ph type="title"/>
          </p:nvPr>
        </p:nvSpPr>
        <p:spPr>
          <a:xfrm>
            <a:off x="457200" y="274638"/>
            <a:ext cx="8229600" cy="1354162"/>
          </a:xfrm>
        </p:spPr>
        <p:txBody>
          <a:bodyPr>
            <a:normAutofit/>
          </a:bodyPr>
          <a:lstStyle/>
          <a:p>
            <a:r>
              <a:rPr lang="de-AT" dirty="0" smtClean="0"/>
              <a:t>Wie erreicht man eine hohe Reisegeschwindigkeit?</a:t>
            </a:r>
            <a:endParaRPr lang="de-DE"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783357"/>
            <a:ext cx="8229600" cy="4525963"/>
          </a:xfrm>
        </p:spPr>
        <p:txBody>
          <a:bodyPr/>
          <a:lstStyle/>
          <a:p>
            <a:pPr>
              <a:buNone/>
            </a:pPr>
            <a:r>
              <a:rPr lang="de-AT" sz="2400" i="1" dirty="0" smtClean="0">
                <a:sym typeface="Symbol"/>
              </a:rPr>
              <a:t>Beispiel:</a:t>
            </a:r>
          </a:p>
          <a:p>
            <a:r>
              <a:rPr lang="de-AT" sz="2400" dirty="0" smtClean="0">
                <a:sym typeface="Symbol"/>
              </a:rPr>
              <a:t>Regelmäßig alle 8km schwache Aufwinde (1m/s)</a:t>
            </a:r>
          </a:p>
          <a:p>
            <a:r>
              <a:rPr lang="de-AT" sz="2400" dirty="0" smtClean="0">
                <a:sym typeface="Symbol"/>
              </a:rPr>
              <a:t>Alle 37,5 km starke Aufwinde (3m/s)</a:t>
            </a:r>
          </a:p>
          <a:p>
            <a:r>
              <a:rPr lang="de-AT" sz="2400" dirty="0" smtClean="0">
                <a:sym typeface="Symbol"/>
              </a:rPr>
              <a:t>ASW 19 (28kp/qm </a:t>
            </a:r>
            <a:r>
              <a:rPr lang="de-AT" sz="2400" dirty="0" err="1" smtClean="0">
                <a:sym typeface="Symbol"/>
              </a:rPr>
              <a:t>Flächenbel</a:t>
            </a:r>
            <a:r>
              <a:rPr lang="de-AT" sz="2400" dirty="0" smtClean="0">
                <a:sym typeface="Symbol"/>
              </a:rPr>
              <a:t>.)		</a:t>
            </a:r>
          </a:p>
          <a:p>
            <a:endParaRPr lang="de-AT" sz="2400" dirty="0" smtClean="0">
              <a:sym typeface="Symbol"/>
            </a:endParaRPr>
          </a:p>
          <a:p>
            <a:r>
              <a:rPr lang="de-AT" sz="2400" dirty="0" smtClean="0">
                <a:sym typeface="Symbol"/>
              </a:rPr>
              <a:t>START: 1500m direkt unter der Basis</a:t>
            </a:r>
            <a:r>
              <a:rPr lang="de-AT" dirty="0" smtClean="0">
                <a:sym typeface="Symbol"/>
              </a:rPr>
              <a:t>			</a:t>
            </a:r>
            <a:endParaRPr lang="de-DE" dirty="0"/>
          </a:p>
        </p:txBody>
      </p:sp>
      <p:sp>
        <p:nvSpPr>
          <p:cNvPr id="3" name="Titel 2"/>
          <p:cNvSpPr>
            <a:spLocks noGrp="1"/>
          </p:cNvSpPr>
          <p:nvPr>
            <p:ph type="title"/>
          </p:nvPr>
        </p:nvSpPr>
        <p:spPr>
          <a:xfrm>
            <a:off x="457200" y="274638"/>
            <a:ext cx="8229600" cy="1354162"/>
          </a:xfrm>
        </p:spPr>
        <p:txBody>
          <a:bodyPr>
            <a:normAutofit/>
          </a:bodyPr>
          <a:lstStyle/>
          <a:p>
            <a:r>
              <a:rPr lang="de-AT" dirty="0" smtClean="0"/>
              <a:t>Wie erreicht man eine hohe Reisegeschwindigkeit?</a:t>
            </a:r>
            <a:endParaRPr lang="de-DE"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783357"/>
            <a:ext cx="8229600" cy="4525963"/>
          </a:xfrm>
        </p:spPr>
        <p:txBody>
          <a:bodyPr/>
          <a:lstStyle/>
          <a:p>
            <a:pPr>
              <a:buNone/>
            </a:pPr>
            <a:r>
              <a:rPr lang="de-AT" dirty="0" smtClean="0">
                <a:sym typeface="Symbol"/>
              </a:rPr>
              <a:t>					</a:t>
            </a:r>
            <a:endParaRPr lang="de-DE" dirty="0"/>
          </a:p>
        </p:txBody>
      </p:sp>
      <p:sp>
        <p:nvSpPr>
          <p:cNvPr id="3" name="Titel 2"/>
          <p:cNvSpPr>
            <a:spLocks noGrp="1"/>
          </p:cNvSpPr>
          <p:nvPr>
            <p:ph type="title"/>
          </p:nvPr>
        </p:nvSpPr>
        <p:spPr>
          <a:xfrm>
            <a:off x="457200" y="274638"/>
            <a:ext cx="8229600" cy="1354162"/>
          </a:xfrm>
        </p:spPr>
        <p:txBody>
          <a:bodyPr>
            <a:normAutofit/>
          </a:bodyPr>
          <a:lstStyle/>
          <a:p>
            <a:r>
              <a:rPr lang="de-AT" dirty="0" smtClean="0"/>
              <a:t>Wie erreicht man eine hohe Reisegeschwindigkeit?</a:t>
            </a:r>
            <a:endParaRPr lang="de-DE" dirty="0"/>
          </a:p>
        </p:txBody>
      </p:sp>
      <p:pic>
        <p:nvPicPr>
          <p:cNvPr id="4098" name="Picture 2" descr="C:\Dokumente und Einstellungen\Benedikt\Eigene Dateien\Eigene Bilder\Eigene Scans\2011-04 (Apr)\Scannen0001.jpg"/>
          <p:cNvPicPr>
            <a:picLocks noChangeAspect="1" noChangeArrowheads="1"/>
          </p:cNvPicPr>
          <p:nvPr/>
        </p:nvPicPr>
        <p:blipFill>
          <a:blip r:embed="rId2" cstate="print"/>
          <a:srcRect t="1222"/>
          <a:stretch>
            <a:fillRect/>
          </a:stretch>
        </p:blipFill>
        <p:spPr bwMode="auto">
          <a:xfrm rot="5400000">
            <a:off x="2082321" y="-202001"/>
            <a:ext cx="4968552" cy="8774169"/>
          </a:xfrm>
          <a:prstGeom prst="rect">
            <a:avLst/>
          </a:prstGeom>
          <a:noFill/>
          <a:ln>
            <a:solidFill>
              <a:schemeClr val="tx1"/>
            </a:solidFill>
          </a:ln>
        </p:spPr>
      </p:pic>
      <p:sp>
        <p:nvSpPr>
          <p:cNvPr id="5" name="Inhaltsplatzhalter 1"/>
          <p:cNvSpPr txBox="1">
            <a:spLocks/>
          </p:cNvSpPr>
          <p:nvPr/>
        </p:nvSpPr>
        <p:spPr>
          <a:xfrm>
            <a:off x="251520" y="4077072"/>
            <a:ext cx="5544616" cy="2232248"/>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de-AT" sz="2400" i="1" u="sng" dirty="0" smtClean="0">
                <a:sym typeface="Symbol"/>
              </a:rPr>
              <a:t>Pilot 1: </a:t>
            </a:r>
          </a:p>
          <a:p>
            <a:pPr marL="365760" lvl="0" indent="-256032">
              <a:spcBef>
                <a:spcPts val="400"/>
              </a:spcBef>
              <a:buClr>
                <a:schemeClr val="accent1"/>
              </a:buClr>
              <a:buSzPct val="68000"/>
            </a:pPr>
            <a:r>
              <a:rPr kumimoji="0" lang="de-AT" sz="2000" b="0" u="none" strike="noStrike" kern="1200" cap="none" spc="0" normalizeH="0" baseline="0" noProof="0" dirty="0" smtClean="0">
                <a:ln>
                  <a:noFill/>
                </a:ln>
                <a:solidFill>
                  <a:schemeClr val="tx1"/>
                </a:solidFill>
                <a:effectLst/>
                <a:uLnTx/>
                <a:uFillTx/>
                <a:latin typeface="+mn-lt"/>
                <a:ea typeface="+mn-ea"/>
                <a:cs typeface="+mn-cs"/>
                <a:sym typeface="Symbol"/>
              </a:rPr>
              <a:t>Sollfahrt</a:t>
            </a:r>
            <a:r>
              <a:rPr lang="de-AT" sz="2000" dirty="0" smtClean="0">
                <a:sym typeface="Symbol"/>
              </a:rPr>
              <a:t>ring: 1m/s</a:t>
            </a:r>
          </a:p>
          <a:p>
            <a:pPr marL="365760" lvl="0" indent="-256032">
              <a:spcBef>
                <a:spcPts val="400"/>
              </a:spcBef>
              <a:buClr>
                <a:schemeClr val="accent1"/>
              </a:buClr>
              <a:buSzPct val="68000"/>
            </a:pPr>
            <a:r>
              <a:rPr lang="de-AT" sz="2000" dirty="0" smtClean="0">
                <a:sym typeface="Symbol"/>
              </a:rPr>
              <a:t>Der gewissenhafte Sollfahrtpilot</a:t>
            </a:r>
            <a:r>
              <a:rPr kumimoji="0" lang="de-AT" sz="2000" b="0" u="none" strike="noStrike" kern="1200" cap="none" spc="0" normalizeH="0" baseline="0" noProof="0" dirty="0" smtClean="0">
                <a:ln>
                  <a:noFill/>
                </a:ln>
                <a:solidFill>
                  <a:schemeClr val="tx1"/>
                </a:solidFill>
                <a:effectLst/>
                <a:uLnTx/>
                <a:uFillTx/>
                <a:latin typeface="+mn-lt"/>
                <a:ea typeface="+mn-ea"/>
                <a:cs typeface="+mn-cs"/>
                <a:sym typeface="Symbol"/>
              </a:rPr>
              <a:t>	</a:t>
            </a:r>
            <a:endParaRPr kumimoji="0" lang="de-DE" sz="2000" b="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783357"/>
            <a:ext cx="8229600" cy="4525963"/>
          </a:xfrm>
        </p:spPr>
        <p:txBody>
          <a:bodyPr/>
          <a:lstStyle/>
          <a:p>
            <a:pPr>
              <a:buNone/>
            </a:pPr>
            <a:r>
              <a:rPr lang="de-AT" dirty="0" smtClean="0">
                <a:sym typeface="Symbol"/>
              </a:rPr>
              <a:t>					</a:t>
            </a:r>
            <a:endParaRPr lang="de-DE" dirty="0"/>
          </a:p>
        </p:txBody>
      </p:sp>
      <p:sp>
        <p:nvSpPr>
          <p:cNvPr id="3" name="Titel 2"/>
          <p:cNvSpPr>
            <a:spLocks noGrp="1"/>
          </p:cNvSpPr>
          <p:nvPr>
            <p:ph type="title"/>
          </p:nvPr>
        </p:nvSpPr>
        <p:spPr>
          <a:xfrm>
            <a:off x="457200" y="274638"/>
            <a:ext cx="8229600" cy="1354162"/>
          </a:xfrm>
        </p:spPr>
        <p:txBody>
          <a:bodyPr>
            <a:normAutofit/>
          </a:bodyPr>
          <a:lstStyle/>
          <a:p>
            <a:r>
              <a:rPr lang="de-AT" dirty="0" smtClean="0"/>
              <a:t>Wie erreicht man eine hohe Reisegeschwindigkeit?</a:t>
            </a:r>
            <a:endParaRPr lang="de-DE" dirty="0"/>
          </a:p>
        </p:txBody>
      </p:sp>
      <p:pic>
        <p:nvPicPr>
          <p:cNvPr id="4098" name="Picture 2" descr="C:\Dokumente und Einstellungen\Benedikt\Eigene Dateien\Eigene Bilder\Eigene Scans\2011-04 (Apr)\Scannen0001.jpg"/>
          <p:cNvPicPr>
            <a:picLocks noChangeAspect="1" noChangeArrowheads="1"/>
          </p:cNvPicPr>
          <p:nvPr/>
        </p:nvPicPr>
        <p:blipFill>
          <a:blip r:embed="rId2" cstate="print"/>
          <a:srcRect t="1222"/>
          <a:stretch>
            <a:fillRect/>
          </a:stretch>
        </p:blipFill>
        <p:spPr bwMode="auto">
          <a:xfrm rot="5400000">
            <a:off x="2082321" y="-202001"/>
            <a:ext cx="4968552" cy="8774169"/>
          </a:xfrm>
          <a:prstGeom prst="rect">
            <a:avLst/>
          </a:prstGeom>
          <a:noFill/>
          <a:ln>
            <a:solidFill>
              <a:schemeClr val="tx1"/>
            </a:solidFill>
          </a:ln>
        </p:spPr>
      </p:pic>
      <p:sp>
        <p:nvSpPr>
          <p:cNvPr id="5" name="Inhaltsplatzhalter 1"/>
          <p:cNvSpPr txBox="1">
            <a:spLocks/>
          </p:cNvSpPr>
          <p:nvPr/>
        </p:nvSpPr>
        <p:spPr>
          <a:xfrm>
            <a:off x="251520" y="4077072"/>
            <a:ext cx="5544616" cy="2232248"/>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de-AT" sz="2400" i="1" u="sng" dirty="0" smtClean="0">
                <a:sym typeface="Symbol"/>
              </a:rPr>
              <a:t>Pilot 2: </a:t>
            </a:r>
          </a:p>
          <a:p>
            <a:pPr marL="365760" lvl="0" indent="-256032">
              <a:spcBef>
                <a:spcPts val="400"/>
              </a:spcBef>
              <a:buClr>
                <a:schemeClr val="accent1"/>
              </a:buClr>
              <a:buSzPct val="68000"/>
            </a:pPr>
            <a:r>
              <a:rPr lang="de-AT" sz="2000" dirty="0" smtClean="0">
                <a:sym typeface="Symbol"/>
              </a:rPr>
              <a:t>Ignoriert die 1m/s Aufwinde</a:t>
            </a:r>
          </a:p>
          <a:p>
            <a:pPr marL="365760" lvl="0" indent="-256032">
              <a:spcBef>
                <a:spcPts val="400"/>
              </a:spcBef>
              <a:buClr>
                <a:schemeClr val="accent1"/>
              </a:buClr>
              <a:buSzPct val="68000"/>
            </a:pPr>
            <a:r>
              <a:rPr kumimoji="0" lang="de-AT" sz="2000" b="0" u="none" strike="noStrike" kern="1200" cap="none" spc="0" normalizeH="0" baseline="0" noProof="0" dirty="0" smtClean="0">
                <a:ln>
                  <a:noFill/>
                </a:ln>
                <a:solidFill>
                  <a:schemeClr val="tx1"/>
                </a:solidFill>
                <a:effectLst/>
                <a:uLnTx/>
                <a:uFillTx/>
                <a:latin typeface="+mn-lt"/>
                <a:ea typeface="+mn-ea"/>
                <a:cs typeface="+mn-cs"/>
                <a:sym typeface="Symbol"/>
              </a:rPr>
              <a:t>Sollfahrtring</a:t>
            </a:r>
            <a:r>
              <a:rPr lang="de-AT" sz="2000" dirty="0">
                <a:sym typeface="Symbol"/>
              </a:rPr>
              <a:t> auf </a:t>
            </a:r>
            <a:r>
              <a:rPr lang="de-AT" sz="2000" dirty="0" smtClean="0">
                <a:sym typeface="Symbol"/>
              </a:rPr>
              <a:t>3m/s</a:t>
            </a:r>
          </a:p>
          <a:p>
            <a:pPr marL="365760" lvl="0" indent="-256032">
              <a:spcBef>
                <a:spcPts val="400"/>
              </a:spcBef>
              <a:buClr>
                <a:schemeClr val="accent1"/>
              </a:buClr>
              <a:buSzPct val="68000"/>
            </a:pPr>
            <a:r>
              <a:rPr kumimoji="0" lang="de-AT" sz="2000" b="0" u="none" strike="noStrike" kern="1200" cap="none" spc="0" normalizeH="0" baseline="0" noProof="0" dirty="0" smtClean="0">
                <a:ln>
                  <a:noFill/>
                </a:ln>
                <a:solidFill>
                  <a:schemeClr val="tx1"/>
                </a:solidFill>
                <a:effectLst/>
                <a:uLnTx/>
                <a:uFillTx/>
                <a:latin typeface="+mn-lt"/>
                <a:ea typeface="+mn-ea"/>
                <a:cs typeface="+mn-cs"/>
                <a:sym typeface="Symbol"/>
              </a:rPr>
              <a:t>Gibt „Vollgas“</a:t>
            </a:r>
            <a:endParaRPr kumimoji="0" lang="de-DE" sz="2000" b="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783357"/>
            <a:ext cx="8229600" cy="4525963"/>
          </a:xfrm>
        </p:spPr>
        <p:txBody>
          <a:bodyPr/>
          <a:lstStyle/>
          <a:p>
            <a:pPr>
              <a:buNone/>
            </a:pPr>
            <a:r>
              <a:rPr lang="de-AT" dirty="0" smtClean="0">
                <a:sym typeface="Symbol"/>
              </a:rPr>
              <a:t>					</a:t>
            </a:r>
            <a:endParaRPr lang="de-DE" dirty="0"/>
          </a:p>
        </p:txBody>
      </p:sp>
      <p:sp>
        <p:nvSpPr>
          <p:cNvPr id="3" name="Titel 2"/>
          <p:cNvSpPr>
            <a:spLocks noGrp="1"/>
          </p:cNvSpPr>
          <p:nvPr>
            <p:ph type="title"/>
          </p:nvPr>
        </p:nvSpPr>
        <p:spPr>
          <a:xfrm>
            <a:off x="457200" y="274638"/>
            <a:ext cx="8229600" cy="1354162"/>
          </a:xfrm>
        </p:spPr>
        <p:txBody>
          <a:bodyPr>
            <a:normAutofit/>
          </a:bodyPr>
          <a:lstStyle/>
          <a:p>
            <a:r>
              <a:rPr lang="de-AT" dirty="0" smtClean="0"/>
              <a:t>Wie erreicht man eine hohe Reisegeschwindigkeit?</a:t>
            </a:r>
            <a:endParaRPr lang="de-DE" dirty="0"/>
          </a:p>
        </p:txBody>
      </p:sp>
      <p:pic>
        <p:nvPicPr>
          <p:cNvPr id="4098" name="Picture 2" descr="C:\Dokumente und Einstellungen\Benedikt\Eigene Dateien\Eigene Bilder\Eigene Scans\2011-04 (Apr)\Scannen0001.jpg"/>
          <p:cNvPicPr>
            <a:picLocks noChangeAspect="1" noChangeArrowheads="1"/>
          </p:cNvPicPr>
          <p:nvPr/>
        </p:nvPicPr>
        <p:blipFill>
          <a:blip r:embed="rId2" cstate="print"/>
          <a:srcRect t="1222"/>
          <a:stretch>
            <a:fillRect/>
          </a:stretch>
        </p:blipFill>
        <p:spPr bwMode="auto">
          <a:xfrm rot="5400000">
            <a:off x="2082321" y="-202001"/>
            <a:ext cx="4968552" cy="8774169"/>
          </a:xfrm>
          <a:prstGeom prst="rect">
            <a:avLst/>
          </a:prstGeom>
          <a:noFill/>
          <a:ln>
            <a:solidFill>
              <a:schemeClr val="tx1"/>
            </a:solidFill>
          </a:ln>
        </p:spPr>
      </p:pic>
      <p:sp>
        <p:nvSpPr>
          <p:cNvPr id="5" name="Inhaltsplatzhalter 1"/>
          <p:cNvSpPr txBox="1">
            <a:spLocks/>
          </p:cNvSpPr>
          <p:nvPr/>
        </p:nvSpPr>
        <p:spPr>
          <a:xfrm>
            <a:off x="251520" y="4077072"/>
            <a:ext cx="5544616" cy="2232248"/>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de-AT" sz="2400" i="1" u="sng" dirty="0" smtClean="0">
                <a:sym typeface="Symbol"/>
              </a:rPr>
              <a:t>Pilot 3: </a:t>
            </a:r>
          </a:p>
          <a:p>
            <a:pPr marL="365760" lvl="0" indent="-256032">
              <a:spcBef>
                <a:spcPts val="400"/>
              </a:spcBef>
              <a:buClr>
                <a:schemeClr val="accent1"/>
              </a:buClr>
              <a:buSzPct val="68000"/>
            </a:pPr>
            <a:r>
              <a:rPr lang="de-AT" sz="2000" dirty="0" smtClean="0">
                <a:sym typeface="Symbol"/>
              </a:rPr>
              <a:t>Ignoriert die 1m/s Aufwinde</a:t>
            </a:r>
          </a:p>
          <a:p>
            <a:pPr marL="365760" lvl="0" indent="-256032">
              <a:spcBef>
                <a:spcPts val="400"/>
              </a:spcBef>
              <a:buClr>
                <a:schemeClr val="accent1"/>
              </a:buClr>
              <a:buSzPct val="68000"/>
            </a:pPr>
            <a:r>
              <a:rPr kumimoji="0" lang="de-AT" sz="2000" b="0" u="none" strike="noStrike" kern="1200" cap="none" spc="0" normalizeH="0" baseline="0" noProof="0" dirty="0" smtClean="0">
                <a:ln>
                  <a:noFill/>
                </a:ln>
                <a:solidFill>
                  <a:schemeClr val="tx1"/>
                </a:solidFill>
                <a:effectLst/>
                <a:uLnTx/>
                <a:uFillTx/>
                <a:latin typeface="+mn-lt"/>
                <a:ea typeface="+mn-ea"/>
                <a:cs typeface="+mn-cs"/>
                <a:sym typeface="Symbol"/>
              </a:rPr>
              <a:t>Sollfahrtring</a:t>
            </a:r>
            <a:r>
              <a:rPr lang="de-AT" sz="2000" dirty="0">
                <a:sym typeface="Symbol"/>
              </a:rPr>
              <a:t> auf 0</a:t>
            </a:r>
            <a:r>
              <a:rPr lang="de-AT" sz="2000" dirty="0" smtClean="0">
                <a:sym typeface="Symbol"/>
              </a:rPr>
              <a:t>m/s</a:t>
            </a:r>
          </a:p>
          <a:p>
            <a:pPr marL="365760" lvl="0" indent="-256032">
              <a:spcBef>
                <a:spcPts val="400"/>
              </a:spcBef>
              <a:buClr>
                <a:schemeClr val="accent1"/>
              </a:buClr>
              <a:buSzPct val="68000"/>
            </a:pPr>
            <a:r>
              <a:rPr lang="de-AT" sz="2000" dirty="0" smtClean="0">
                <a:sym typeface="Symbol"/>
              </a:rPr>
              <a:t>Ist sehr vorsichtig:</a:t>
            </a:r>
          </a:p>
          <a:p>
            <a:pPr marL="365760" lvl="0" indent="-256032">
              <a:spcBef>
                <a:spcPts val="400"/>
              </a:spcBef>
              <a:buClr>
                <a:schemeClr val="accent1"/>
              </a:buClr>
              <a:buSzPct val="68000"/>
            </a:pPr>
            <a:r>
              <a:rPr kumimoji="0" lang="de-AT" sz="2000" b="0" u="none" strike="noStrike" kern="1200" cap="none" spc="0" normalizeH="0" baseline="0" noProof="0" dirty="0" smtClean="0">
                <a:ln>
                  <a:noFill/>
                </a:ln>
                <a:solidFill>
                  <a:schemeClr val="tx1"/>
                </a:solidFill>
                <a:effectLst/>
                <a:uLnTx/>
                <a:uFillTx/>
                <a:latin typeface="+mn-lt"/>
                <a:ea typeface="+mn-ea"/>
                <a:cs typeface="+mn-cs"/>
                <a:sym typeface="Symbol"/>
              </a:rPr>
              <a:t>Fliegt mit dem besten Gleiten</a:t>
            </a:r>
            <a:endParaRPr kumimoji="0" lang="de-DE" sz="2000" b="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783357"/>
            <a:ext cx="8229600" cy="4525963"/>
          </a:xfrm>
        </p:spPr>
        <p:txBody>
          <a:bodyPr/>
          <a:lstStyle/>
          <a:p>
            <a:pPr>
              <a:buNone/>
            </a:pPr>
            <a:r>
              <a:rPr lang="de-AT" dirty="0" smtClean="0">
                <a:sym typeface="Symbol"/>
              </a:rPr>
              <a:t>					</a:t>
            </a:r>
            <a:endParaRPr lang="de-DE" dirty="0"/>
          </a:p>
        </p:txBody>
      </p:sp>
      <p:sp>
        <p:nvSpPr>
          <p:cNvPr id="3" name="Titel 2"/>
          <p:cNvSpPr>
            <a:spLocks noGrp="1"/>
          </p:cNvSpPr>
          <p:nvPr>
            <p:ph type="title"/>
          </p:nvPr>
        </p:nvSpPr>
        <p:spPr>
          <a:xfrm>
            <a:off x="457200" y="274638"/>
            <a:ext cx="8229600" cy="1354162"/>
          </a:xfrm>
        </p:spPr>
        <p:txBody>
          <a:bodyPr>
            <a:normAutofit/>
          </a:bodyPr>
          <a:lstStyle/>
          <a:p>
            <a:r>
              <a:rPr lang="de-AT" dirty="0" smtClean="0"/>
              <a:t>Wie erreicht man eine hohe Reisegeschwindigkeit?</a:t>
            </a:r>
            <a:endParaRPr lang="de-DE" dirty="0"/>
          </a:p>
        </p:txBody>
      </p:sp>
      <p:pic>
        <p:nvPicPr>
          <p:cNvPr id="4098" name="Picture 2" descr="C:\Dokumente und Einstellungen\Benedikt\Eigene Dateien\Eigene Bilder\Eigene Scans\2011-04 (Apr)\Scannen0001.jpg"/>
          <p:cNvPicPr>
            <a:picLocks noChangeAspect="1" noChangeArrowheads="1"/>
          </p:cNvPicPr>
          <p:nvPr/>
        </p:nvPicPr>
        <p:blipFill>
          <a:blip r:embed="rId2" cstate="print"/>
          <a:srcRect t="1222"/>
          <a:stretch>
            <a:fillRect/>
          </a:stretch>
        </p:blipFill>
        <p:spPr bwMode="auto">
          <a:xfrm rot="5400000">
            <a:off x="2082321" y="-202001"/>
            <a:ext cx="4968552" cy="8774169"/>
          </a:xfrm>
          <a:prstGeom prst="rect">
            <a:avLst/>
          </a:prstGeom>
          <a:noFill/>
          <a:ln>
            <a:solidFill>
              <a:schemeClr val="tx1"/>
            </a:solidFill>
          </a:ln>
        </p:spPr>
      </p:pic>
      <p:sp>
        <p:nvSpPr>
          <p:cNvPr id="5" name="Inhaltsplatzhalter 1"/>
          <p:cNvSpPr txBox="1">
            <a:spLocks/>
          </p:cNvSpPr>
          <p:nvPr/>
        </p:nvSpPr>
        <p:spPr>
          <a:xfrm>
            <a:off x="251520" y="4077072"/>
            <a:ext cx="5544616" cy="2232248"/>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de-AT" sz="2400" i="1" u="sng" dirty="0" smtClean="0">
                <a:sym typeface="Symbol"/>
              </a:rPr>
              <a:t>Pilot 4: </a:t>
            </a:r>
          </a:p>
          <a:p>
            <a:pPr marL="365760" lvl="0" indent="-256032">
              <a:spcBef>
                <a:spcPts val="400"/>
              </a:spcBef>
              <a:buClr>
                <a:schemeClr val="accent1"/>
              </a:buClr>
              <a:buSzPct val="68000"/>
            </a:pPr>
            <a:r>
              <a:rPr lang="de-AT" sz="2000" noProof="0" dirty="0" smtClean="0">
                <a:sym typeface="Symbol"/>
              </a:rPr>
              <a:t>Gleich wie Pilot 2 &amp; 3</a:t>
            </a:r>
          </a:p>
          <a:p>
            <a:pPr marL="365760" lvl="0" indent="-256032">
              <a:spcBef>
                <a:spcPts val="400"/>
              </a:spcBef>
              <a:buClr>
                <a:schemeClr val="accent1"/>
              </a:buClr>
              <a:buSzPct val="68000"/>
            </a:pPr>
            <a:r>
              <a:rPr lang="de-AT" sz="2000" dirty="0" smtClean="0">
                <a:sym typeface="Symbol"/>
              </a:rPr>
              <a:t>3m/s - Einstellung zu riskant</a:t>
            </a:r>
          </a:p>
          <a:p>
            <a:pPr marL="365760" lvl="0" indent="-256032">
              <a:spcBef>
                <a:spcPts val="400"/>
              </a:spcBef>
              <a:buClr>
                <a:schemeClr val="accent1"/>
              </a:buClr>
              <a:buSzPct val="68000"/>
            </a:pPr>
            <a:r>
              <a:rPr lang="de-AT" sz="2000" dirty="0" smtClean="0">
                <a:sym typeface="Symbol"/>
              </a:rPr>
              <a:t>0m/s -  Einstellung zu vorsichtig</a:t>
            </a:r>
          </a:p>
          <a:p>
            <a:pPr marL="365760" lvl="0" indent="-256032">
              <a:spcBef>
                <a:spcPts val="400"/>
              </a:spcBef>
              <a:buClr>
                <a:schemeClr val="accent1"/>
              </a:buClr>
              <a:buSzPct val="68000"/>
            </a:pPr>
            <a:r>
              <a:rPr lang="de-AT" sz="2000" dirty="0">
                <a:sym typeface="Symbol"/>
              </a:rPr>
              <a:t>Wählt also </a:t>
            </a:r>
            <a:r>
              <a:rPr lang="de-AT" sz="2000" dirty="0" smtClean="0">
                <a:sym typeface="Symbol"/>
              </a:rPr>
              <a:t>1m/s - Einstellung</a:t>
            </a:r>
            <a:endParaRPr kumimoji="0" lang="de-DE" sz="2000" b="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783357"/>
            <a:ext cx="8229600" cy="4525963"/>
          </a:xfrm>
        </p:spPr>
        <p:txBody>
          <a:bodyPr/>
          <a:lstStyle/>
          <a:p>
            <a:pPr>
              <a:buNone/>
            </a:pPr>
            <a:r>
              <a:rPr lang="de-AT" dirty="0" smtClean="0">
                <a:sym typeface="Symbol"/>
              </a:rPr>
              <a:t>					</a:t>
            </a:r>
            <a:endParaRPr lang="de-DE" dirty="0"/>
          </a:p>
        </p:txBody>
      </p:sp>
      <p:sp>
        <p:nvSpPr>
          <p:cNvPr id="3" name="Titel 2"/>
          <p:cNvSpPr>
            <a:spLocks noGrp="1"/>
          </p:cNvSpPr>
          <p:nvPr>
            <p:ph type="title"/>
          </p:nvPr>
        </p:nvSpPr>
        <p:spPr>
          <a:xfrm>
            <a:off x="457200" y="274638"/>
            <a:ext cx="8229600" cy="1354162"/>
          </a:xfrm>
        </p:spPr>
        <p:txBody>
          <a:bodyPr>
            <a:normAutofit/>
          </a:bodyPr>
          <a:lstStyle/>
          <a:p>
            <a:r>
              <a:rPr lang="de-AT" dirty="0" smtClean="0"/>
              <a:t>Wie erreicht man eine hohe Reisegeschwindigkeit?</a:t>
            </a:r>
            <a:endParaRPr lang="de-DE" dirty="0"/>
          </a:p>
        </p:txBody>
      </p:sp>
      <p:pic>
        <p:nvPicPr>
          <p:cNvPr id="4098" name="Picture 2" descr="C:\Dokumente und Einstellungen\Benedikt\Eigene Dateien\Eigene Bilder\Eigene Scans\2011-04 (Apr)\Scannen0001.jpg"/>
          <p:cNvPicPr>
            <a:picLocks noChangeAspect="1" noChangeArrowheads="1"/>
          </p:cNvPicPr>
          <p:nvPr/>
        </p:nvPicPr>
        <p:blipFill>
          <a:blip r:embed="rId2" cstate="print"/>
          <a:srcRect t="1222"/>
          <a:stretch>
            <a:fillRect/>
          </a:stretch>
        </p:blipFill>
        <p:spPr bwMode="auto">
          <a:xfrm rot="5400000">
            <a:off x="2082321" y="-202001"/>
            <a:ext cx="4968552" cy="8774169"/>
          </a:xfrm>
          <a:prstGeom prst="rect">
            <a:avLst/>
          </a:prstGeom>
          <a:noFill/>
          <a:ln>
            <a:solidFill>
              <a:schemeClr val="tx1"/>
            </a:solidFill>
          </a:ln>
        </p:spPr>
      </p:pic>
      <p:sp>
        <p:nvSpPr>
          <p:cNvPr id="5" name="Inhaltsplatzhalter 1"/>
          <p:cNvSpPr txBox="1">
            <a:spLocks/>
          </p:cNvSpPr>
          <p:nvPr/>
        </p:nvSpPr>
        <p:spPr>
          <a:xfrm>
            <a:off x="323528" y="1844824"/>
            <a:ext cx="5544616" cy="2232248"/>
          </a:xfrm>
          <a:prstGeom prst="rect">
            <a:avLst/>
          </a:prstGeom>
        </p:spPr>
        <p:txBody>
          <a:bodyPr vert="horz">
            <a:normAutofit/>
          </a:bodyPr>
          <a:lstStyle/>
          <a:p>
            <a:pPr marL="365760" lvl="0" indent="-256032">
              <a:spcBef>
                <a:spcPts val="400"/>
              </a:spcBef>
              <a:buClr>
                <a:schemeClr val="accent1"/>
              </a:buClr>
              <a:buSzPct val="68000"/>
            </a:pPr>
            <a:r>
              <a:rPr lang="de-AT" sz="2400" i="1" dirty="0" smtClean="0">
                <a:sym typeface="Symbol"/>
              </a:rPr>
              <a:t>Welcher Pilot ist der schnellste?</a:t>
            </a:r>
            <a:endParaRPr kumimoji="0" lang="de-DE" sz="2000" b="0"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noFill/>
          </a:ln>
        </p:spPr>
        <p:txBody>
          <a:bodyPr/>
          <a:lstStyle/>
          <a:p>
            <a:r>
              <a:rPr lang="de-AT" dirty="0" smtClean="0"/>
              <a:t>Entstehung</a:t>
            </a:r>
          </a:p>
          <a:p>
            <a:pPr>
              <a:buNone/>
            </a:pPr>
            <a:r>
              <a:rPr lang="de-AT" sz="2400" dirty="0" smtClean="0">
                <a:solidFill>
                  <a:srgbClr val="FF0000"/>
                </a:solidFill>
                <a:sym typeface="Symbol"/>
              </a:rPr>
              <a:t>	</a:t>
            </a:r>
            <a:r>
              <a:rPr lang="de-AT" sz="1600" dirty="0" smtClean="0">
                <a:sym typeface="Symbol"/>
              </a:rPr>
              <a:t>Eine horizontale Strömung wird durch ein Hindernis nach oben abgelenkt</a:t>
            </a:r>
          </a:p>
          <a:p>
            <a:pPr>
              <a:buNone/>
            </a:pPr>
            <a:endParaRPr lang="de-AT" sz="1600" dirty="0" smtClean="0">
              <a:sym typeface="Symbol"/>
            </a:endParaRPr>
          </a:p>
          <a:p>
            <a:r>
              <a:rPr lang="de-AT" sz="2400" dirty="0" smtClean="0">
                <a:sym typeface="Symbol"/>
              </a:rPr>
              <a:t>Nutzung</a:t>
            </a:r>
          </a:p>
          <a:p>
            <a:pPr lvl="1">
              <a:buFont typeface="Wingdings" pitchFamily="2" charset="2"/>
              <a:buChar char="§"/>
            </a:pPr>
            <a:r>
              <a:rPr lang="de-AT" sz="1600" dirty="0" smtClean="0">
                <a:sym typeface="Symbol"/>
              </a:rPr>
              <a:t>Im unteren Bereich des Hangs </a:t>
            </a:r>
          </a:p>
          <a:p>
            <a:pPr marL="630936" lvl="2" indent="0">
              <a:buNone/>
            </a:pPr>
            <a:r>
              <a:rPr lang="de-AT" sz="1600" dirty="0" smtClean="0">
                <a:sym typeface="Symbol"/>
              </a:rPr>
              <a:t>(bis zur Höhe X)</a:t>
            </a:r>
          </a:p>
          <a:p>
            <a:pPr marL="630936" lvl="2" indent="0">
              <a:buNone/>
            </a:pPr>
            <a:r>
              <a:rPr lang="de-AT" sz="1400" dirty="0">
                <a:sym typeface="Symbol"/>
              </a:rPr>
              <a:t>g</a:t>
            </a:r>
            <a:r>
              <a:rPr lang="de-AT" sz="1400" dirty="0" smtClean="0">
                <a:sym typeface="Symbol"/>
              </a:rPr>
              <a:t>latte Hänge: dicht am Hang</a:t>
            </a:r>
          </a:p>
          <a:p>
            <a:pPr marL="630936" lvl="2" indent="0">
              <a:buNone/>
            </a:pPr>
            <a:r>
              <a:rPr lang="de-AT" sz="1400" dirty="0" err="1">
                <a:sym typeface="Symbol"/>
              </a:rPr>
              <a:t>r</a:t>
            </a:r>
            <a:r>
              <a:rPr lang="de-AT" sz="1400" dirty="0" err="1" smtClean="0">
                <a:sym typeface="Symbol"/>
              </a:rPr>
              <a:t>auhe</a:t>
            </a:r>
            <a:r>
              <a:rPr lang="de-AT" sz="1400" dirty="0" smtClean="0">
                <a:sym typeface="Symbol"/>
              </a:rPr>
              <a:t> Hänge: etwas weiter weg vom Hang</a:t>
            </a:r>
            <a:endParaRPr lang="de-AT" sz="1400" dirty="0">
              <a:sym typeface="Symbol"/>
            </a:endParaRPr>
          </a:p>
          <a:p>
            <a:pPr lvl="1">
              <a:buFont typeface="Wingdings" pitchFamily="2" charset="2"/>
              <a:buChar char="§"/>
            </a:pPr>
            <a:r>
              <a:rPr lang="de-AT" sz="1600" dirty="0" smtClean="0">
                <a:sym typeface="Symbol"/>
              </a:rPr>
              <a:t>Im oberen Bereich des Hangs </a:t>
            </a:r>
          </a:p>
          <a:p>
            <a:pPr marL="630936" lvl="2" indent="0">
              <a:buNone/>
            </a:pPr>
            <a:r>
              <a:rPr lang="de-AT" sz="1600" dirty="0" smtClean="0">
                <a:sym typeface="Symbol"/>
              </a:rPr>
              <a:t>(ab Höhe X bis Höhe Y)</a:t>
            </a:r>
          </a:p>
          <a:p>
            <a:pPr marL="630936" lvl="2" indent="0">
              <a:buNone/>
            </a:pPr>
            <a:r>
              <a:rPr lang="de-AT" sz="1400" dirty="0" smtClean="0">
                <a:sym typeface="Symbol"/>
              </a:rPr>
              <a:t>Entlang der Radialfläche, </a:t>
            </a:r>
          </a:p>
          <a:p>
            <a:pPr marL="630936" lvl="2" indent="0">
              <a:buNone/>
            </a:pPr>
            <a:r>
              <a:rPr lang="de-AT" sz="1400" dirty="0" smtClean="0">
                <a:sym typeface="Symbol"/>
              </a:rPr>
              <a:t>bis Luftmassensteigen = polares Flugzeugsinken</a:t>
            </a:r>
          </a:p>
        </p:txBody>
      </p:sp>
      <p:sp>
        <p:nvSpPr>
          <p:cNvPr id="3" name="Titel 2"/>
          <p:cNvSpPr>
            <a:spLocks noGrp="1"/>
          </p:cNvSpPr>
          <p:nvPr>
            <p:ph type="title"/>
          </p:nvPr>
        </p:nvSpPr>
        <p:spPr/>
        <p:txBody>
          <a:bodyPr>
            <a:normAutofit/>
          </a:bodyPr>
          <a:lstStyle/>
          <a:p>
            <a:r>
              <a:rPr lang="de-AT" dirty="0" smtClean="0"/>
              <a:t>I. Hangsegelflug</a:t>
            </a:r>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64088" y="2708920"/>
            <a:ext cx="2952166" cy="2099766"/>
          </a:xfrm>
          <a:prstGeom prst="rect">
            <a:avLst/>
          </a:prstGeom>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783357"/>
            <a:ext cx="8229600" cy="4525963"/>
          </a:xfrm>
        </p:spPr>
        <p:txBody>
          <a:bodyPr/>
          <a:lstStyle/>
          <a:p>
            <a:pPr>
              <a:buNone/>
            </a:pPr>
            <a:r>
              <a:rPr lang="de-AT" dirty="0" smtClean="0">
                <a:sym typeface="Symbol"/>
              </a:rPr>
              <a:t>					</a:t>
            </a:r>
            <a:endParaRPr lang="de-DE" dirty="0"/>
          </a:p>
        </p:txBody>
      </p:sp>
      <p:sp>
        <p:nvSpPr>
          <p:cNvPr id="3" name="Titel 2"/>
          <p:cNvSpPr>
            <a:spLocks noGrp="1"/>
          </p:cNvSpPr>
          <p:nvPr>
            <p:ph type="title"/>
          </p:nvPr>
        </p:nvSpPr>
        <p:spPr>
          <a:xfrm>
            <a:off x="457200" y="274638"/>
            <a:ext cx="8229600" cy="1354162"/>
          </a:xfrm>
        </p:spPr>
        <p:txBody>
          <a:bodyPr>
            <a:normAutofit/>
          </a:bodyPr>
          <a:lstStyle/>
          <a:p>
            <a:r>
              <a:rPr lang="de-AT" dirty="0" smtClean="0"/>
              <a:t>Wie erreicht man eine hohe Reisegeschwindigkeit?</a:t>
            </a:r>
            <a:endParaRPr lang="de-DE" dirty="0"/>
          </a:p>
        </p:txBody>
      </p:sp>
      <p:pic>
        <p:nvPicPr>
          <p:cNvPr id="4098" name="Picture 2" descr="C:\Dokumente und Einstellungen\Benedikt\Eigene Dateien\Eigene Bilder\Eigene Scans\2011-04 (Apr)\Scannen0001.jpg"/>
          <p:cNvPicPr>
            <a:picLocks noChangeAspect="1" noChangeArrowheads="1"/>
          </p:cNvPicPr>
          <p:nvPr/>
        </p:nvPicPr>
        <p:blipFill>
          <a:blip r:embed="rId2" cstate="print"/>
          <a:srcRect t="1222"/>
          <a:stretch>
            <a:fillRect/>
          </a:stretch>
        </p:blipFill>
        <p:spPr bwMode="auto">
          <a:xfrm rot="5400000">
            <a:off x="2082321" y="-202001"/>
            <a:ext cx="4968552" cy="8774169"/>
          </a:xfrm>
          <a:prstGeom prst="rect">
            <a:avLst/>
          </a:prstGeom>
          <a:noFill/>
          <a:ln>
            <a:solidFill>
              <a:schemeClr val="tx1"/>
            </a:solidFill>
          </a:ln>
        </p:spPr>
      </p:pic>
      <p:sp>
        <p:nvSpPr>
          <p:cNvPr id="5" name="Inhaltsplatzhalter 1"/>
          <p:cNvSpPr txBox="1">
            <a:spLocks/>
          </p:cNvSpPr>
          <p:nvPr/>
        </p:nvSpPr>
        <p:spPr>
          <a:xfrm>
            <a:off x="323528" y="1844824"/>
            <a:ext cx="5544616" cy="2232248"/>
          </a:xfrm>
          <a:prstGeom prst="rect">
            <a:avLst/>
          </a:prstGeom>
        </p:spPr>
        <p:txBody>
          <a:bodyPr vert="horz">
            <a:normAutofit/>
          </a:bodyPr>
          <a:lstStyle/>
          <a:p>
            <a:pPr marL="365760" lvl="0" indent="-256032">
              <a:spcBef>
                <a:spcPts val="400"/>
              </a:spcBef>
              <a:buClr>
                <a:schemeClr val="accent1"/>
              </a:buClr>
              <a:buSzPct val="68000"/>
            </a:pPr>
            <a:r>
              <a:rPr lang="de-AT" sz="2400" i="1" dirty="0" smtClean="0">
                <a:sym typeface="Symbol"/>
              </a:rPr>
              <a:t>Welcher Pilot ist der schnellste?</a:t>
            </a:r>
            <a:endParaRPr kumimoji="0" lang="de-DE" sz="2000" b="0" strike="noStrike" kern="1200" cap="none" spc="0" normalizeH="0" baseline="0" noProof="0" dirty="0">
              <a:ln>
                <a:noFill/>
              </a:ln>
              <a:solidFill>
                <a:schemeClr val="tx1"/>
              </a:solidFill>
              <a:effectLst/>
              <a:uLnTx/>
              <a:uFillTx/>
              <a:latin typeface="+mn-lt"/>
              <a:ea typeface="+mn-ea"/>
              <a:cs typeface="+mn-cs"/>
            </a:endParaRPr>
          </a:p>
        </p:txBody>
      </p:sp>
      <p:sp>
        <p:nvSpPr>
          <p:cNvPr id="6" name="Inhaltsplatzhalter 1"/>
          <p:cNvSpPr txBox="1">
            <a:spLocks/>
          </p:cNvSpPr>
          <p:nvPr/>
        </p:nvSpPr>
        <p:spPr>
          <a:xfrm>
            <a:off x="251520" y="4077072"/>
            <a:ext cx="5544616" cy="2232248"/>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de-AT" sz="2400" i="1" u="sng" dirty="0" smtClean="0">
                <a:sym typeface="Symbol"/>
              </a:rPr>
              <a:t>Pilot 1: </a:t>
            </a:r>
          </a:p>
          <a:p>
            <a:pPr marL="365760" lvl="0" indent="-256032">
              <a:spcBef>
                <a:spcPts val="400"/>
              </a:spcBef>
              <a:buClr>
                <a:schemeClr val="accent1"/>
              </a:buClr>
              <a:buSzPct val="68000"/>
            </a:pPr>
            <a:r>
              <a:rPr lang="de-AT" sz="2000" dirty="0" smtClean="0">
                <a:sym typeface="Symbol"/>
              </a:rPr>
              <a:t>Nach 25min noch 10km</a:t>
            </a:r>
          </a:p>
          <a:p>
            <a:pPr marL="365760" lvl="0" indent="-256032">
              <a:spcBef>
                <a:spcPts val="400"/>
              </a:spcBef>
              <a:buClr>
                <a:schemeClr val="accent1"/>
              </a:buClr>
              <a:buSzPct val="68000"/>
            </a:pPr>
            <a:r>
              <a:rPr lang="de-AT" sz="2000" dirty="0">
                <a:sym typeface="Symbol"/>
              </a:rPr>
              <a:t>v</a:t>
            </a:r>
            <a:r>
              <a:rPr kumimoji="0" lang="de-AT" sz="2000" b="0" u="none" strike="noStrike" kern="1200" cap="none" spc="0" normalizeH="0" baseline="0" noProof="0" dirty="0" err="1" smtClean="0">
                <a:ln>
                  <a:noFill/>
                </a:ln>
                <a:solidFill>
                  <a:schemeClr val="tx1"/>
                </a:solidFill>
                <a:effectLst/>
                <a:uLnTx/>
                <a:uFillTx/>
                <a:latin typeface="+mn-lt"/>
                <a:ea typeface="+mn-ea"/>
                <a:cs typeface="+mn-cs"/>
                <a:sym typeface="Symbol"/>
              </a:rPr>
              <a:t>or</a:t>
            </a:r>
            <a:r>
              <a:rPr kumimoji="0" lang="de-AT" sz="2000" b="0" u="none" strike="noStrike" kern="1200" cap="none" spc="0" normalizeH="0" noProof="0" dirty="0" smtClean="0">
                <a:ln>
                  <a:noFill/>
                </a:ln>
                <a:solidFill>
                  <a:schemeClr val="tx1"/>
                </a:solidFill>
                <a:effectLst/>
                <a:uLnTx/>
                <a:uFillTx/>
                <a:latin typeface="+mn-lt"/>
                <a:ea typeface="+mn-ea"/>
                <a:cs typeface="+mn-cs"/>
                <a:sym typeface="Symbol"/>
              </a:rPr>
              <a:t> der dicken Wolke</a:t>
            </a:r>
          </a:p>
          <a:p>
            <a:pPr marL="365760" lvl="0" indent="-256032">
              <a:spcBef>
                <a:spcPts val="400"/>
              </a:spcBef>
              <a:buClr>
                <a:schemeClr val="accent1"/>
              </a:buClr>
              <a:buSzPct val="68000"/>
            </a:pPr>
            <a:r>
              <a:rPr lang="de-AT" sz="2000" baseline="0" dirty="0" smtClean="0">
                <a:sym typeface="Symbol"/>
              </a:rPr>
              <a:t>Schnitt: 68km/h</a:t>
            </a:r>
            <a:r>
              <a:rPr kumimoji="0" lang="de-AT" sz="2000" b="0" u="none" strike="noStrike" kern="1200" cap="none" spc="0" normalizeH="0" baseline="0" noProof="0" dirty="0" smtClean="0">
                <a:ln>
                  <a:noFill/>
                </a:ln>
                <a:solidFill>
                  <a:schemeClr val="tx1"/>
                </a:solidFill>
                <a:effectLst/>
                <a:uLnTx/>
                <a:uFillTx/>
                <a:latin typeface="+mn-lt"/>
                <a:ea typeface="+mn-ea"/>
                <a:cs typeface="+mn-cs"/>
                <a:sym typeface="Symbol"/>
              </a:rPr>
              <a:t>	</a:t>
            </a:r>
            <a:endParaRPr kumimoji="0" lang="de-DE" sz="2000" b="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783357"/>
            <a:ext cx="8229600" cy="4525963"/>
          </a:xfrm>
        </p:spPr>
        <p:txBody>
          <a:bodyPr/>
          <a:lstStyle/>
          <a:p>
            <a:pPr>
              <a:buNone/>
            </a:pPr>
            <a:r>
              <a:rPr lang="de-AT" dirty="0" smtClean="0">
                <a:sym typeface="Symbol"/>
              </a:rPr>
              <a:t>					</a:t>
            </a:r>
            <a:endParaRPr lang="de-DE" dirty="0"/>
          </a:p>
        </p:txBody>
      </p:sp>
      <p:sp>
        <p:nvSpPr>
          <p:cNvPr id="3" name="Titel 2"/>
          <p:cNvSpPr>
            <a:spLocks noGrp="1"/>
          </p:cNvSpPr>
          <p:nvPr>
            <p:ph type="title"/>
          </p:nvPr>
        </p:nvSpPr>
        <p:spPr>
          <a:xfrm>
            <a:off x="457200" y="274638"/>
            <a:ext cx="8229600" cy="1354162"/>
          </a:xfrm>
        </p:spPr>
        <p:txBody>
          <a:bodyPr>
            <a:normAutofit/>
          </a:bodyPr>
          <a:lstStyle/>
          <a:p>
            <a:r>
              <a:rPr lang="de-AT" dirty="0" smtClean="0"/>
              <a:t>Wie erreicht man eine hohe Reisegeschwindigkeit?</a:t>
            </a:r>
            <a:endParaRPr lang="de-DE" dirty="0"/>
          </a:p>
        </p:txBody>
      </p:sp>
      <p:pic>
        <p:nvPicPr>
          <p:cNvPr id="4098" name="Picture 2" descr="C:\Dokumente und Einstellungen\Benedikt\Eigene Dateien\Eigene Bilder\Eigene Scans\2011-04 (Apr)\Scannen0001.jpg"/>
          <p:cNvPicPr>
            <a:picLocks noChangeAspect="1" noChangeArrowheads="1"/>
          </p:cNvPicPr>
          <p:nvPr/>
        </p:nvPicPr>
        <p:blipFill>
          <a:blip r:embed="rId2" cstate="print"/>
          <a:srcRect t="1222"/>
          <a:stretch>
            <a:fillRect/>
          </a:stretch>
        </p:blipFill>
        <p:spPr bwMode="auto">
          <a:xfrm rot="5400000">
            <a:off x="2082321" y="-202001"/>
            <a:ext cx="4968552" cy="8774169"/>
          </a:xfrm>
          <a:prstGeom prst="rect">
            <a:avLst/>
          </a:prstGeom>
          <a:noFill/>
          <a:ln>
            <a:solidFill>
              <a:schemeClr val="tx1"/>
            </a:solidFill>
          </a:ln>
        </p:spPr>
      </p:pic>
      <p:sp>
        <p:nvSpPr>
          <p:cNvPr id="5" name="Inhaltsplatzhalter 1"/>
          <p:cNvSpPr txBox="1">
            <a:spLocks/>
          </p:cNvSpPr>
          <p:nvPr/>
        </p:nvSpPr>
        <p:spPr>
          <a:xfrm>
            <a:off x="323528" y="1844824"/>
            <a:ext cx="5544616" cy="2232248"/>
          </a:xfrm>
          <a:prstGeom prst="rect">
            <a:avLst/>
          </a:prstGeom>
        </p:spPr>
        <p:txBody>
          <a:bodyPr vert="horz">
            <a:normAutofit/>
          </a:bodyPr>
          <a:lstStyle/>
          <a:p>
            <a:pPr marL="365760" lvl="0" indent="-256032">
              <a:spcBef>
                <a:spcPts val="400"/>
              </a:spcBef>
              <a:buClr>
                <a:schemeClr val="accent1"/>
              </a:buClr>
              <a:buSzPct val="68000"/>
            </a:pPr>
            <a:r>
              <a:rPr lang="de-AT" sz="2400" i="1" dirty="0" smtClean="0">
                <a:sym typeface="Symbol"/>
              </a:rPr>
              <a:t>Welcher Pilot ist der schnellste?</a:t>
            </a:r>
            <a:endParaRPr kumimoji="0" lang="de-DE" sz="2000" b="0" strike="noStrike" kern="1200" cap="none" spc="0" normalizeH="0" baseline="0" noProof="0" dirty="0">
              <a:ln>
                <a:noFill/>
              </a:ln>
              <a:solidFill>
                <a:schemeClr val="tx1"/>
              </a:solidFill>
              <a:effectLst/>
              <a:uLnTx/>
              <a:uFillTx/>
              <a:latin typeface="+mn-lt"/>
              <a:ea typeface="+mn-ea"/>
              <a:cs typeface="+mn-cs"/>
            </a:endParaRPr>
          </a:p>
        </p:txBody>
      </p:sp>
      <p:sp>
        <p:nvSpPr>
          <p:cNvPr id="6" name="Inhaltsplatzhalter 1"/>
          <p:cNvSpPr txBox="1">
            <a:spLocks/>
          </p:cNvSpPr>
          <p:nvPr/>
        </p:nvSpPr>
        <p:spPr>
          <a:xfrm>
            <a:off x="251520" y="4077072"/>
            <a:ext cx="5544616" cy="2232248"/>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de-AT" sz="2400" i="1" u="sng" dirty="0" smtClean="0">
                <a:sym typeface="Symbol"/>
              </a:rPr>
              <a:t>Pilot 2: </a:t>
            </a:r>
          </a:p>
          <a:p>
            <a:pPr marL="365760" lvl="0" indent="-256032">
              <a:spcBef>
                <a:spcPts val="400"/>
              </a:spcBef>
              <a:buClr>
                <a:schemeClr val="accent1"/>
              </a:buClr>
              <a:buSzPct val="68000"/>
            </a:pPr>
            <a:r>
              <a:rPr lang="de-AT" sz="2000" dirty="0" smtClean="0">
                <a:sym typeface="Symbol"/>
              </a:rPr>
              <a:t>Nach 15min landet er genau</a:t>
            </a:r>
          </a:p>
          <a:p>
            <a:pPr marL="365760" lvl="0" indent="-256032">
              <a:spcBef>
                <a:spcPts val="400"/>
              </a:spcBef>
              <a:buClr>
                <a:schemeClr val="accent1"/>
              </a:buClr>
              <a:buSzPct val="68000"/>
            </a:pPr>
            <a:r>
              <a:rPr lang="de-AT" sz="2000" dirty="0">
                <a:sym typeface="Symbol"/>
              </a:rPr>
              <a:t>u</a:t>
            </a:r>
            <a:r>
              <a:rPr kumimoji="0" lang="de-AT" sz="2000" b="0" u="none" strike="noStrike" kern="1200" cap="none" spc="0" normalizeH="0" noProof="0" dirty="0" err="1" smtClean="0">
                <a:ln>
                  <a:noFill/>
                </a:ln>
                <a:solidFill>
                  <a:schemeClr val="tx1"/>
                </a:solidFill>
                <a:effectLst/>
                <a:uLnTx/>
                <a:uFillTx/>
                <a:latin typeface="+mn-lt"/>
                <a:ea typeface="+mn-ea"/>
                <a:cs typeface="+mn-cs"/>
                <a:sym typeface="Symbol"/>
              </a:rPr>
              <a:t>nter</a:t>
            </a:r>
            <a:r>
              <a:rPr kumimoji="0" lang="de-AT" sz="2000" b="0" u="none" strike="noStrike" kern="1200" cap="none" spc="0" normalizeH="0" noProof="0" dirty="0" smtClean="0">
                <a:ln>
                  <a:noFill/>
                </a:ln>
                <a:solidFill>
                  <a:schemeClr val="tx1"/>
                </a:solidFill>
                <a:effectLst/>
                <a:uLnTx/>
                <a:uFillTx/>
                <a:latin typeface="+mn-lt"/>
                <a:ea typeface="+mn-ea"/>
                <a:cs typeface="+mn-cs"/>
                <a:sym typeface="Symbol"/>
              </a:rPr>
              <a:t> der dicken Wolke</a:t>
            </a:r>
          </a:p>
          <a:p>
            <a:pPr marL="365760" lvl="0" indent="-256032">
              <a:spcBef>
                <a:spcPts val="400"/>
              </a:spcBef>
              <a:buClr>
                <a:schemeClr val="accent1"/>
              </a:buClr>
              <a:buSzPct val="68000"/>
            </a:pPr>
            <a:r>
              <a:rPr lang="de-AT" sz="2000" baseline="0" dirty="0" smtClean="0">
                <a:sym typeface="Symbol"/>
              </a:rPr>
              <a:t>Schnitt: theoretisch</a:t>
            </a:r>
            <a:r>
              <a:rPr lang="de-AT" sz="2000" dirty="0" smtClean="0">
                <a:sym typeface="Symbol"/>
              </a:rPr>
              <a:t> 94km/h</a:t>
            </a:r>
            <a:endParaRPr kumimoji="0" lang="de-DE" sz="2000" b="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783357"/>
            <a:ext cx="8229600" cy="4525963"/>
          </a:xfrm>
        </p:spPr>
        <p:txBody>
          <a:bodyPr/>
          <a:lstStyle/>
          <a:p>
            <a:pPr>
              <a:buNone/>
            </a:pPr>
            <a:r>
              <a:rPr lang="de-AT" dirty="0" smtClean="0">
                <a:sym typeface="Symbol"/>
              </a:rPr>
              <a:t>					</a:t>
            </a:r>
            <a:endParaRPr lang="de-DE" dirty="0"/>
          </a:p>
        </p:txBody>
      </p:sp>
      <p:sp>
        <p:nvSpPr>
          <p:cNvPr id="3" name="Titel 2"/>
          <p:cNvSpPr>
            <a:spLocks noGrp="1"/>
          </p:cNvSpPr>
          <p:nvPr>
            <p:ph type="title"/>
          </p:nvPr>
        </p:nvSpPr>
        <p:spPr>
          <a:xfrm>
            <a:off x="457200" y="274638"/>
            <a:ext cx="8229600" cy="1354162"/>
          </a:xfrm>
        </p:spPr>
        <p:txBody>
          <a:bodyPr>
            <a:normAutofit/>
          </a:bodyPr>
          <a:lstStyle/>
          <a:p>
            <a:r>
              <a:rPr lang="de-AT" dirty="0" smtClean="0"/>
              <a:t>Wie erreicht man eine hohe Reisegeschwindigkeit?</a:t>
            </a:r>
            <a:endParaRPr lang="de-DE" dirty="0"/>
          </a:p>
        </p:txBody>
      </p:sp>
      <p:pic>
        <p:nvPicPr>
          <p:cNvPr id="4098" name="Picture 2" descr="C:\Dokumente und Einstellungen\Benedikt\Eigene Dateien\Eigene Bilder\Eigene Scans\2011-04 (Apr)\Scannen0001.jpg"/>
          <p:cNvPicPr>
            <a:picLocks noChangeAspect="1" noChangeArrowheads="1"/>
          </p:cNvPicPr>
          <p:nvPr/>
        </p:nvPicPr>
        <p:blipFill>
          <a:blip r:embed="rId2" cstate="print"/>
          <a:srcRect t="1222"/>
          <a:stretch>
            <a:fillRect/>
          </a:stretch>
        </p:blipFill>
        <p:spPr bwMode="auto">
          <a:xfrm rot="5400000">
            <a:off x="2082321" y="-202001"/>
            <a:ext cx="4968552" cy="8774169"/>
          </a:xfrm>
          <a:prstGeom prst="rect">
            <a:avLst/>
          </a:prstGeom>
          <a:noFill/>
          <a:ln>
            <a:solidFill>
              <a:schemeClr val="tx1"/>
            </a:solidFill>
          </a:ln>
        </p:spPr>
      </p:pic>
      <p:sp>
        <p:nvSpPr>
          <p:cNvPr id="5" name="Inhaltsplatzhalter 1"/>
          <p:cNvSpPr txBox="1">
            <a:spLocks/>
          </p:cNvSpPr>
          <p:nvPr/>
        </p:nvSpPr>
        <p:spPr>
          <a:xfrm>
            <a:off x="323528" y="1844824"/>
            <a:ext cx="5544616" cy="2232248"/>
          </a:xfrm>
          <a:prstGeom prst="rect">
            <a:avLst/>
          </a:prstGeom>
        </p:spPr>
        <p:txBody>
          <a:bodyPr vert="horz">
            <a:normAutofit/>
          </a:bodyPr>
          <a:lstStyle/>
          <a:p>
            <a:pPr marL="365760" lvl="0" indent="-256032">
              <a:spcBef>
                <a:spcPts val="400"/>
              </a:spcBef>
              <a:buClr>
                <a:schemeClr val="accent1"/>
              </a:buClr>
              <a:buSzPct val="68000"/>
            </a:pPr>
            <a:r>
              <a:rPr lang="de-AT" sz="2400" i="1" dirty="0" smtClean="0">
                <a:sym typeface="Symbol"/>
              </a:rPr>
              <a:t>Welcher Pilot ist der schnellste?</a:t>
            </a:r>
            <a:endParaRPr kumimoji="0" lang="de-DE" sz="2000" b="0" strike="noStrike" kern="1200" cap="none" spc="0" normalizeH="0" baseline="0" noProof="0" dirty="0">
              <a:ln>
                <a:noFill/>
              </a:ln>
              <a:solidFill>
                <a:schemeClr val="tx1"/>
              </a:solidFill>
              <a:effectLst/>
              <a:uLnTx/>
              <a:uFillTx/>
              <a:latin typeface="+mn-lt"/>
              <a:ea typeface="+mn-ea"/>
              <a:cs typeface="+mn-cs"/>
            </a:endParaRPr>
          </a:p>
        </p:txBody>
      </p:sp>
      <p:sp>
        <p:nvSpPr>
          <p:cNvPr id="6" name="Inhaltsplatzhalter 1"/>
          <p:cNvSpPr txBox="1">
            <a:spLocks/>
          </p:cNvSpPr>
          <p:nvPr/>
        </p:nvSpPr>
        <p:spPr>
          <a:xfrm>
            <a:off x="251520" y="4077072"/>
            <a:ext cx="5544616" cy="2232248"/>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de-AT" sz="2400" i="1" u="sng" dirty="0" smtClean="0">
                <a:sym typeface="Symbol"/>
              </a:rPr>
              <a:t>Pilot 3: </a:t>
            </a:r>
          </a:p>
          <a:p>
            <a:pPr marL="365760" lvl="0" indent="-256032">
              <a:spcBef>
                <a:spcPts val="400"/>
              </a:spcBef>
              <a:buClr>
                <a:schemeClr val="accent1"/>
              </a:buClr>
              <a:buSzPct val="68000"/>
            </a:pPr>
            <a:r>
              <a:rPr lang="de-AT" sz="2000" dirty="0" smtClean="0">
                <a:sym typeface="Symbol"/>
              </a:rPr>
              <a:t>Nach 24,7min in 520m </a:t>
            </a:r>
          </a:p>
          <a:p>
            <a:pPr marL="365760" lvl="0" indent="-256032">
              <a:spcBef>
                <a:spcPts val="400"/>
              </a:spcBef>
              <a:buClr>
                <a:schemeClr val="accent1"/>
              </a:buClr>
              <a:buSzPct val="68000"/>
            </a:pPr>
            <a:r>
              <a:rPr lang="de-AT" sz="2000" dirty="0" smtClean="0">
                <a:sym typeface="Symbol"/>
              </a:rPr>
              <a:t>unter der dicken Wolke</a:t>
            </a:r>
          </a:p>
          <a:p>
            <a:pPr marL="365760" lvl="0" indent="-256032">
              <a:spcBef>
                <a:spcPts val="400"/>
              </a:spcBef>
              <a:buClr>
                <a:schemeClr val="accent1"/>
              </a:buClr>
              <a:buSzPct val="68000"/>
            </a:pPr>
            <a:r>
              <a:rPr lang="de-AT" sz="2000" baseline="0" dirty="0" smtClean="0">
                <a:sym typeface="Symbol"/>
              </a:rPr>
              <a:t>Schnitt:</a:t>
            </a:r>
            <a:r>
              <a:rPr lang="de-AT" sz="2000" dirty="0" smtClean="0">
                <a:sym typeface="Symbol"/>
              </a:rPr>
              <a:t> </a:t>
            </a:r>
            <a:r>
              <a:rPr lang="de-AT" sz="2000" baseline="0" dirty="0" smtClean="0">
                <a:sym typeface="Symbol"/>
              </a:rPr>
              <a:t>73km/h</a:t>
            </a:r>
            <a:endParaRPr kumimoji="0" lang="de-DE" sz="2000" b="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783357"/>
            <a:ext cx="8229600" cy="4525963"/>
          </a:xfrm>
        </p:spPr>
        <p:txBody>
          <a:bodyPr/>
          <a:lstStyle/>
          <a:p>
            <a:pPr>
              <a:buNone/>
            </a:pPr>
            <a:r>
              <a:rPr lang="de-AT" dirty="0" smtClean="0">
                <a:sym typeface="Symbol"/>
              </a:rPr>
              <a:t>					</a:t>
            </a:r>
            <a:endParaRPr lang="de-DE" dirty="0"/>
          </a:p>
        </p:txBody>
      </p:sp>
      <p:sp>
        <p:nvSpPr>
          <p:cNvPr id="3" name="Titel 2"/>
          <p:cNvSpPr>
            <a:spLocks noGrp="1"/>
          </p:cNvSpPr>
          <p:nvPr>
            <p:ph type="title"/>
          </p:nvPr>
        </p:nvSpPr>
        <p:spPr>
          <a:xfrm>
            <a:off x="457200" y="274638"/>
            <a:ext cx="8229600" cy="1354162"/>
          </a:xfrm>
        </p:spPr>
        <p:txBody>
          <a:bodyPr>
            <a:normAutofit/>
          </a:bodyPr>
          <a:lstStyle/>
          <a:p>
            <a:r>
              <a:rPr lang="de-AT" dirty="0" smtClean="0"/>
              <a:t>Wie erreicht man eine hohe Reisegeschwindigkeit?</a:t>
            </a:r>
            <a:endParaRPr lang="de-DE" dirty="0"/>
          </a:p>
        </p:txBody>
      </p:sp>
      <p:pic>
        <p:nvPicPr>
          <p:cNvPr id="4098" name="Picture 2" descr="C:\Dokumente und Einstellungen\Benedikt\Eigene Dateien\Eigene Bilder\Eigene Scans\2011-04 (Apr)\Scannen0001.jpg"/>
          <p:cNvPicPr>
            <a:picLocks noChangeAspect="1" noChangeArrowheads="1"/>
          </p:cNvPicPr>
          <p:nvPr/>
        </p:nvPicPr>
        <p:blipFill>
          <a:blip r:embed="rId2" cstate="print"/>
          <a:srcRect t="1222"/>
          <a:stretch>
            <a:fillRect/>
          </a:stretch>
        </p:blipFill>
        <p:spPr bwMode="auto">
          <a:xfrm rot="5400000">
            <a:off x="2082321" y="-202001"/>
            <a:ext cx="4968552" cy="8774169"/>
          </a:xfrm>
          <a:prstGeom prst="rect">
            <a:avLst/>
          </a:prstGeom>
          <a:noFill/>
          <a:ln>
            <a:solidFill>
              <a:schemeClr val="tx1"/>
            </a:solidFill>
          </a:ln>
        </p:spPr>
      </p:pic>
      <p:sp>
        <p:nvSpPr>
          <p:cNvPr id="5" name="Inhaltsplatzhalter 1"/>
          <p:cNvSpPr txBox="1">
            <a:spLocks/>
          </p:cNvSpPr>
          <p:nvPr/>
        </p:nvSpPr>
        <p:spPr>
          <a:xfrm>
            <a:off x="323528" y="1844824"/>
            <a:ext cx="5544616" cy="2232248"/>
          </a:xfrm>
          <a:prstGeom prst="rect">
            <a:avLst/>
          </a:prstGeom>
        </p:spPr>
        <p:txBody>
          <a:bodyPr vert="horz">
            <a:normAutofit/>
          </a:bodyPr>
          <a:lstStyle/>
          <a:p>
            <a:pPr marL="365760" lvl="0" indent="-256032">
              <a:spcBef>
                <a:spcPts val="400"/>
              </a:spcBef>
              <a:buClr>
                <a:schemeClr val="accent1"/>
              </a:buClr>
              <a:buSzPct val="68000"/>
            </a:pPr>
            <a:r>
              <a:rPr lang="de-AT" sz="2400" i="1" dirty="0" smtClean="0">
                <a:sym typeface="Symbol"/>
              </a:rPr>
              <a:t>Welcher Pilot ist der schnellste?</a:t>
            </a:r>
            <a:endParaRPr kumimoji="0" lang="de-DE" sz="2000" b="0" strike="noStrike" kern="1200" cap="none" spc="0" normalizeH="0" baseline="0" noProof="0" dirty="0">
              <a:ln>
                <a:noFill/>
              </a:ln>
              <a:solidFill>
                <a:schemeClr val="tx1"/>
              </a:solidFill>
              <a:effectLst/>
              <a:uLnTx/>
              <a:uFillTx/>
              <a:latin typeface="+mn-lt"/>
              <a:ea typeface="+mn-ea"/>
              <a:cs typeface="+mn-cs"/>
            </a:endParaRPr>
          </a:p>
        </p:txBody>
      </p:sp>
      <p:sp>
        <p:nvSpPr>
          <p:cNvPr id="6" name="Inhaltsplatzhalter 1"/>
          <p:cNvSpPr txBox="1">
            <a:spLocks/>
          </p:cNvSpPr>
          <p:nvPr/>
        </p:nvSpPr>
        <p:spPr>
          <a:xfrm>
            <a:off x="251520" y="4077072"/>
            <a:ext cx="5544616" cy="2232248"/>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de-AT" sz="2400" i="1" u="sng" dirty="0" smtClean="0">
                <a:sym typeface="Symbol"/>
              </a:rPr>
              <a:t>Pilot 4: </a:t>
            </a:r>
          </a:p>
          <a:p>
            <a:pPr marL="365760" lvl="0" indent="-256032">
              <a:spcBef>
                <a:spcPts val="400"/>
              </a:spcBef>
              <a:buClr>
                <a:schemeClr val="accent1"/>
              </a:buClr>
              <a:buSzPct val="68000"/>
            </a:pPr>
            <a:r>
              <a:rPr lang="de-AT" sz="2000" dirty="0" smtClean="0">
                <a:sym typeface="Symbol"/>
              </a:rPr>
              <a:t>Nach 18,6min in 310m </a:t>
            </a:r>
          </a:p>
          <a:p>
            <a:pPr marL="365760" lvl="0" indent="-256032">
              <a:spcBef>
                <a:spcPts val="400"/>
              </a:spcBef>
              <a:buClr>
                <a:schemeClr val="accent1"/>
              </a:buClr>
              <a:buSzPct val="68000"/>
            </a:pPr>
            <a:r>
              <a:rPr lang="de-AT" sz="2000" dirty="0" smtClean="0">
                <a:sym typeface="Symbol"/>
              </a:rPr>
              <a:t>unter der dicken Wolke</a:t>
            </a:r>
          </a:p>
          <a:p>
            <a:pPr marL="365760" lvl="0" indent="-256032">
              <a:spcBef>
                <a:spcPts val="400"/>
              </a:spcBef>
              <a:buClr>
                <a:schemeClr val="accent1"/>
              </a:buClr>
              <a:buSzPct val="68000"/>
            </a:pPr>
            <a:r>
              <a:rPr lang="de-AT" sz="2000" noProof="0" dirty="0" smtClean="0">
                <a:sym typeface="Symbol"/>
              </a:rPr>
              <a:t>Nach 25 min wieder in 1500m</a:t>
            </a:r>
          </a:p>
          <a:p>
            <a:pPr marL="365760" lvl="0" indent="-256032">
              <a:spcBef>
                <a:spcPts val="400"/>
              </a:spcBef>
              <a:buClr>
                <a:schemeClr val="accent1"/>
              </a:buClr>
              <a:buSzPct val="68000"/>
            </a:pPr>
            <a:r>
              <a:rPr kumimoji="0" lang="de-AT" sz="2000" b="0" u="none" strike="noStrike" kern="1200" cap="none" spc="0" normalizeH="0" baseline="0" dirty="0" smtClean="0">
                <a:ln>
                  <a:noFill/>
                </a:ln>
                <a:solidFill>
                  <a:schemeClr val="tx1"/>
                </a:solidFill>
                <a:effectLst/>
                <a:uLnTx/>
                <a:uFillTx/>
                <a:latin typeface="+mn-lt"/>
                <a:ea typeface="+mn-ea"/>
                <a:cs typeface="+mn-cs"/>
                <a:sym typeface="Symbol"/>
              </a:rPr>
              <a:t>Schnitt:</a:t>
            </a:r>
            <a:r>
              <a:rPr lang="de-AT" sz="2000" dirty="0">
                <a:sym typeface="Symbol"/>
              </a:rPr>
              <a:t> </a:t>
            </a:r>
            <a:r>
              <a:rPr lang="de-AT" sz="2000" dirty="0" smtClean="0">
                <a:sym typeface="Symbol"/>
              </a:rPr>
              <a:t>88km/h</a:t>
            </a:r>
            <a:endParaRPr kumimoji="0" lang="de-DE" sz="2000" b="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628800"/>
            <a:ext cx="8229600" cy="4525963"/>
          </a:xfrm>
        </p:spPr>
        <p:txBody>
          <a:bodyPr/>
          <a:lstStyle/>
          <a:p>
            <a:pPr>
              <a:buNone/>
            </a:pPr>
            <a:r>
              <a:rPr lang="de-AT" sz="2400" i="1" dirty="0" smtClean="0">
                <a:sym typeface="Symbol"/>
              </a:rPr>
              <a:t>Eintreffwahrscheinlichkeit:	</a:t>
            </a:r>
          </a:p>
          <a:p>
            <a:pPr>
              <a:buNone/>
            </a:pPr>
            <a:r>
              <a:rPr lang="de-AT" sz="2400" dirty="0" smtClean="0">
                <a:sym typeface="Symbol"/>
              </a:rPr>
              <a:t>Bsp.: 50%ige Chance auf Aufwind</a:t>
            </a:r>
          </a:p>
          <a:p>
            <a:pPr>
              <a:buNone/>
            </a:pPr>
            <a:r>
              <a:rPr lang="de-AT" sz="2400" dirty="0" smtClean="0">
                <a:sym typeface="Symbol"/>
              </a:rPr>
              <a:t>		Strecke = 20km aus 1000m</a:t>
            </a:r>
          </a:p>
          <a:p>
            <a:pPr>
              <a:buNone/>
            </a:pPr>
            <a:r>
              <a:rPr lang="de-AT" sz="2400" dirty="0" smtClean="0">
                <a:sym typeface="Symbol"/>
              </a:rPr>
              <a:t>Erhöhung auf nur 75% bei 40km</a:t>
            </a:r>
          </a:p>
          <a:p>
            <a:pPr>
              <a:buNone/>
            </a:pPr>
            <a:r>
              <a:rPr lang="de-AT" sz="2400" dirty="0" smtClean="0">
                <a:sym typeface="Symbol"/>
              </a:rPr>
              <a:t>Für 100% müsste die Reichweite ∞  groß sein</a:t>
            </a:r>
          </a:p>
          <a:p>
            <a:pPr>
              <a:buNone/>
            </a:pPr>
            <a:endParaRPr lang="de-AT" sz="2400" dirty="0" smtClean="0">
              <a:sym typeface="Symbol"/>
            </a:endParaRPr>
          </a:p>
          <a:p>
            <a:pPr>
              <a:buNone/>
            </a:pPr>
            <a:r>
              <a:rPr lang="de-AT" sz="2400" dirty="0" smtClean="0">
                <a:sym typeface="Symbol"/>
              </a:rPr>
              <a:t>Regel gilt für unveränderte </a:t>
            </a:r>
          </a:p>
          <a:p>
            <a:pPr>
              <a:buNone/>
            </a:pPr>
            <a:r>
              <a:rPr lang="de-AT" sz="2400" dirty="0" smtClean="0">
                <a:sym typeface="Symbol"/>
              </a:rPr>
              <a:t>Wetterbedingungen!!	</a:t>
            </a:r>
            <a:r>
              <a:rPr lang="de-AT" dirty="0" smtClean="0">
                <a:sym typeface="Symbol"/>
              </a:rPr>
              <a:t>	</a:t>
            </a:r>
            <a:endParaRPr lang="de-DE" dirty="0"/>
          </a:p>
        </p:txBody>
      </p:sp>
      <p:sp>
        <p:nvSpPr>
          <p:cNvPr id="3" name="Titel 2"/>
          <p:cNvSpPr>
            <a:spLocks noGrp="1"/>
          </p:cNvSpPr>
          <p:nvPr>
            <p:ph type="title"/>
          </p:nvPr>
        </p:nvSpPr>
        <p:spPr>
          <a:xfrm>
            <a:off x="457200" y="274638"/>
            <a:ext cx="8229600" cy="1354162"/>
          </a:xfrm>
        </p:spPr>
        <p:txBody>
          <a:bodyPr>
            <a:normAutofit/>
          </a:bodyPr>
          <a:lstStyle/>
          <a:p>
            <a:r>
              <a:rPr lang="de-AT" dirty="0" smtClean="0"/>
              <a:t>Wie erreicht man eine hohe Reisegeschwindigkeit?</a:t>
            </a:r>
            <a:endParaRPr lang="de-DE" dirty="0"/>
          </a:p>
        </p:txBody>
      </p:sp>
      <p:pic>
        <p:nvPicPr>
          <p:cNvPr id="5123" name="Picture 3" descr="C:\Dokumente und Einstellungen\Benedikt\Eigene Dateien\Eigene Bilder\Eigene Scans\2011-04 (Apr)\Scannen0002.jpg"/>
          <p:cNvPicPr>
            <a:picLocks noChangeAspect="1" noChangeArrowheads="1"/>
          </p:cNvPicPr>
          <p:nvPr/>
        </p:nvPicPr>
        <p:blipFill>
          <a:blip r:embed="rId2" cstate="print"/>
          <a:srcRect/>
          <a:stretch>
            <a:fillRect/>
          </a:stretch>
        </p:blipFill>
        <p:spPr bwMode="auto">
          <a:xfrm rot="10800000">
            <a:off x="5220072" y="4149406"/>
            <a:ext cx="3707904" cy="2519953"/>
          </a:xfrm>
          <a:prstGeom prst="rect">
            <a:avLst/>
          </a:prstGeom>
          <a:noFill/>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628800"/>
            <a:ext cx="8229600" cy="4525963"/>
          </a:xfrm>
        </p:spPr>
        <p:txBody>
          <a:bodyPr/>
          <a:lstStyle/>
          <a:p>
            <a:pPr>
              <a:buNone/>
            </a:pPr>
            <a:r>
              <a:rPr lang="de-AT" i="1" dirty="0" smtClean="0">
                <a:sym typeface="Symbol"/>
              </a:rPr>
              <a:t>Eintreffwahrscheinlichkeit:	</a:t>
            </a:r>
            <a:r>
              <a:rPr lang="de-AT" dirty="0" smtClean="0">
                <a:sym typeface="Symbol"/>
              </a:rPr>
              <a:t>		</a:t>
            </a:r>
            <a:endParaRPr lang="de-DE" dirty="0"/>
          </a:p>
        </p:txBody>
      </p:sp>
      <p:sp>
        <p:nvSpPr>
          <p:cNvPr id="3" name="Titel 2"/>
          <p:cNvSpPr>
            <a:spLocks noGrp="1"/>
          </p:cNvSpPr>
          <p:nvPr>
            <p:ph type="title"/>
          </p:nvPr>
        </p:nvSpPr>
        <p:spPr>
          <a:xfrm>
            <a:off x="457200" y="274638"/>
            <a:ext cx="8229600" cy="1354162"/>
          </a:xfrm>
        </p:spPr>
        <p:txBody>
          <a:bodyPr>
            <a:normAutofit/>
          </a:bodyPr>
          <a:lstStyle/>
          <a:p>
            <a:r>
              <a:rPr lang="de-AT" dirty="0" smtClean="0"/>
              <a:t>Wie erreicht man hohe Reisegeschwindigkeit?</a:t>
            </a:r>
            <a:endParaRPr lang="de-DE" dirty="0"/>
          </a:p>
        </p:txBody>
      </p:sp>
      <p:pic>
        <p:nvPicPr>
          <p:cNvPr id="5123" name="Picture 3" descr="C:\Dokumente und Einstellungen\Benedikt\Eigene Dateien\Eigene Bilder\Eigene Scans\2011-04 (Apr)\Scannen0002.jpg"/>
          <p:cNvPicPr>
            <a:picLocks noChangeAspect="1" noChangeArrowheads="1"/>
          </p:cNvPicPr>
          <p:nvPr/>
        </p:nvPicPr>
        <p:blipFill>
          <a:blip r:embed="rId2" cstate="print"/>
          <a:srcRect/>
          <a:stretch>
            <a:fillRect/>
          </a:stretch>
        </p:blipFill>
        <p:spPr bwMode="auto">
          <a:xfrm rot="10800000">
            <a:off x="1115615" y="2132855"/>
            <a:ext cx="6840761" cy="4649093"/>
          </a:xfrm>
          <a:prstGeom prst="rect">
            <a:avLst/>
          </a:prstGeom>
          <a:noFill/>
        </p:spPr>
      </p:pic>
      <p:sp>
        <p:nvSpPr>
          <p:cNvPr id="7" name="Legende mit Linie 1 6"/>
          <p:cNvSpPr/>
          <p:nvPr/>
        </p:nvSpPr>
        <p:spPr>
          <a:xfrm>
            <a:off x="2987824" y="4725144"/>
            <a:ext cx="1008112" cy="504056"/>
          </a:xfrm>
          <a:prstGeom prst="borderCallout1">
            <a:avLst>
              <a:gd name="adj1" fmla="val 18750"/>
              <a:gd name="adj2" fmla="val -8333"/>
              <a:gd name="adj3" fmla="val -60662"/>
              <a:gd name="adj4" fmla="val -49327"/>
            </a:avLst>
          </a:prstGeom>
          <a:solidFill>
            <a:schemeClr val="bg1"/>
          </a:solidFill>
          <a:ln w="31750" cmpd="sng">
            <a:solidFill>
              <a:srgbClr val="FF0000"/>
            </a:solidFill>
            <a:headEnd type="none"/>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smtClean="0">
                <a:solidFill>
                  <a:schemeClr val="tx1"/>
                </a:solidFill>
              </a:rPr>
              <a:t>Pilot 2</a:t>
            </a:r>
            <a:endParaRPr lang="de-DE" b="1" dirty="0">
              <a:solidFill>
                <a:schemeClr val="tx1"/>
              </a:solidFill>
            </a:endParaRPr>
          </a:p>
        </p:txBody>
      </p:sp>
      <p:sp>
        <p:nvSpPr>
          <p:cNvPr id="8" name="Legende mit Linie 1 7"/>
          <p:cNvSpPr/>
          <p:nvPr/>
        </p:nvSpPr>
        <p:spPr>
          <a:xfrm>
            <a:off x="4355976" y="3501008"/>
            <a:ext cx="1008112" cy="504056"/>
          </a:xfrm>
          <a:prstGeom prst="borderCallout1">
            <a:avLst>
              <a:gd name="adj1" fmla="val 18750"/>
              <a:gd name="adj2" fmla="val -8333"/>
              <a:gd name="adj3" fmla="val -60662"/>
              <a:gd name="adj4" fmla="val -49327"/>
            </a:avLst>
          </a:prstGeom>
          <a:solidFill>
            <a:schemeClr val="bg1"/>
          </a:solidFill>
          <a:ln w="31750" cmpd="sng">
            <a:solidFill>
              <a:srgbClr val="33CC33"/>
            </a:solidFill>
            <a:headEnd type="none"/>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smtClean="0">
                <a:solidFill>
                  <a:schemeClr val="tx1"/>
                </a:solidFill>
              </a:rPr>
              <a:t>Pilot 4</a:t>
            </a:r>
            <a:endParaRPr lang="de-DE" b="1" dirty="0">
              <a:solidFill>
                <a:schemeClr val="tx1"/>
              </a:solidFill>
            </a:endParaRPr>
          </a:p>
        </p:txBody>
      </p:sp>
      <p:sp>
        <p:nvSpPr>
          <p:cNvPr id="9" name="Legende mit Linie 1 8"/>
          <p:cNvSpPr/>
          <p:nvPr/>
        </p:nvSpPr>
        <p:spPr>
          <a:xfrm>
            <a:off x="5724128" y="2996952"/>
            <a:ext cx="1008112" cy="504056"/>
          </a:xfrm>
          <a:prstGeom prst="borderCallout1">
            <a:avLst>
              <a:gd name="adj1" fmla="val 18750"/>
              <a:gd name="adj2" fmla="val -8333"/>
              <a:gd name="adj3" fmla="val -60662"/>
              <a:gd name="adj4" fmla="val -49327"/>
            </a:avLst>
          </a:prstGeom>
          <a:solidFill>
            <a:schemeClr val="bg1"/>
          </a:solidFill>
          <a:ln w="31750" cmpd="sng">
            <a:solidFill>
              <a:schemeClr val="bg2">
                <a:lumMod val="50000"/>
              </a:schemeClr>
            </a:solidFill>
            <a:headEnd type="none"/>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smtClean="0">
                <a:solidFill>
                  <a:schemeClr val="tx1"/>
                </a:solidFill>
              </a:rPr>
              <a:t>Pilot 3</a:t>
            </a:r>
            <a:endParaRPr lang="de-DE" b="1"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628800"/>
            <a:ext cx="8229600" cy="4525963"/>
          </a:xfrm>
        </p:spPr>
        <p:txBody>
          <a:bodyPr>
            <a:normAutofit/>
          </a:bodyPr>
          <a:lstStyle/>
          <a:p>
            <a:pPr>
              <a:buNone/>
            </a:pPr>
            <a:r>
              <a:rPr lang="de-AT" sz="2400" i="1" dirty="0" smtClean="0">
                <a:sym typeface="Symbol"/>
              </a:rPr>
              <a:t>Das Anfangs- und Endsteigen:</a:t>
            </a:r>
          </a:p>
          <a:p>
            <a:r>
              <a:rPr lang="de-AT" sz="2400" dirty="0" smtClean="0">
                <a:sym typeface="Symbol"/>
              </a:rPr>
              <a:t>Unterschiedliche Steigwerte in verschiedenen Höhen</a:t>
            </a:r>
          </a:p>
          <a:p>
            <a:pPr>
              <a:buNone/>
            </a:pPr>
            <a:r>
              <a:rPr lang="de-AT" sz="2400" dirty="0" smtClean="0">
                <a:sym typeface="Symbol"/>
              </a:rPr>
              <a:t>Das mittlere Steigen = </a:t>
            </a:r>
            <a:r>
              <a:rPr lang="el-GR" sz="2400" dirty="0" smtClean="0">
                <a:sym typeface="Symbol"/>
              </a:rPr>
              <a:t>Δ</a:t>
            </a:r>
            <a:r>
              <a:rPr lang="de-AT" sz="2400" dirty="0" smtClean="0">
                <a:sym typeface="Symbol"/>
              </a:rPr>
              <a:t> h / </a:t>
            </a:r>
            <a:r>
              <a:rPr lang="el-GR" sz="2400" dirty="0" smtClean="0">
                <a:sym typeface="Symbol"/>
              </a:rPr>
              <a:t>Δ</a:t>
            </a:r>
            <a:r>
              <a:rPr lang="de-AT" sz="2400" dirty="0" smtClean="0">
                <a:sym typeface="Symbol"/>
              </a:rPr>
              <a:t> t   (während dem Kurbeln)</a:t>
            </a:r>
          </a:p>
          <a:p>
            <a:pPr>
              <a:buNone/>
            </a:pPr>
            <a:endParaRPr lang="de-AT" sz="2400" dirty="0" smtClean="0">
              <a:sym typeface="Symbol"/>
            </a:endParaRPr>
          </a:p>
          <a:p>
            <a:pPr>
              <a:buNone/>
            </a:pPr>
            <a:r>
              <a:rPr lang="de-AT" sz="2400" dirty="0" err="1" smtClean="0">
                <a:sym typeface="Symbol"/>
              </a:rPr>
              <a:t>Bsp</a:t>
            </a:r>
            <a:r>
              <a:rPr lang="de-AT" sz="2400" dirty="0" smtClean="0">
                <a:sym typeface="Symbol"/>
              </a:rPr>
              <a:t> 1.: </a:t>
            </a:r>
          </a:p>
          <a:p>
            <a:pPr>
              <a:buNone/>
            </a:pPr>
            <a:r>
              <a:rPr lang="de-AT" sz="2000" dirty="0" smtClean="0">
                <a:sym typeface="Symbol"/>
              </a:rPr>
              <a:t>Aufwind mit zunehmender Höhe von 3 über 2 auf 1m/s abnehmend</a:t>
            </a:r>
          </a:p>
          <a:p>
            <a:pPr>
              <a:buNone/>
            </a:pPr>
            <a:r>
              <a:rPr lang="de-AT" sz="2000" dirty="0" smtClean="0">
                <a:sym typeface="Symbol"/>
              </a:rPr>
              <a:t>Nächster Aufwind hat gleichmäßig 2m/s</a:t>
            </a:r>
          </a:p>
          <a:p>
            <a:pPr>
              <a:buNone/>
            </a:pPr>
            <a:endParaRPr lang="de-AT" sz="2000" dirty="0" smtClean="0">
              <a:sym typeface="Symbol"/>
            </a:endParaRPr>
          </a:p>
          <a:p>
            <a:pPr>
              <a:buNone/>
            </a:pPr>
            <a:r>
              <a:rPr lang="de-AT" sz="2000" dirty="0" smtClean="0">
                <a:sym typeface="Symbol"/>
              </a:rPr>
              <a:t>Wann verlassen wir den 1. Aufwind?</a:t>
            </a:r>
          </a:p>
          <a:p>
            <a:pPr>
              <a:buNone/>
            </a:pPr>
            <a:r>
              <a:rPr lang="de-AT" sz="2000" dirty="0" smtClean="0">
                <a:solidFill>
                  <a:srgbClr val="009900"/>
                </a:solidFill>
                <a:sym typeface="Symbol"/>
              </a:rPr>
              <a:t> Wir verlassen den 1. Aufwind bei genau 2m/s.</a:t>
            </a:r>
          </a:p>
          <a:p>
            <a:pPr>
              <a:buNone/>
            </a:pPr>
            <a:endParaRPr lang="de-AT" sz="2400" dirty="0" smtClean="0">
              <a:sym typeface="Symbol"/>
            </a:endParaRPr>
          </a:p>
        </p:txBody>
      </p:sp>
      <p:sp>
        <p:nvSpPr>
          <p:cNvPr id="3" name="Titel 2"/>
          <p:cNvSpPr>
            <a:spLocks noGrp="1"/>
          </p:cNvSpPr>
          <p:nvPr>
            <p:ph type="title"/>
          </p:nvPr>
        </p:nvSpPr>
        <p:spPr>
          <a:xfrm>
            <a:off x="457200" y="274638"/>
            <a:ext cx="8229600" cy="1354162"/>
          </a:xfrm>
        </p:spPr>
        <p:txBody>
          <a:bodyPr>
            <a:normAutofit/>
          </a:bodyPr>
          <a:lstStyle/>
          <a:p>
            <a:r>
              <a:rPr lang="de-AT" dirty="0" smtClean="0"/>
              <a:t>Wie erreicht man hohe Reisegeschwindigkeit?</a:t>
            </a:r>
            <a:endParaRPr lang="de-DE"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fade">
                                      <p:cBhvr>
                                        <p:cTn id="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628800"/>
            <a:ext cx="8229600" cy="4525963"/>
          </a:xfrm>
        </p:spPr>
        <p:txBody>
          <a:bodyPr>
            <a:normAutofit/>
          </a:bodyPr>
          <a:lstStyle/>
          <a:p>
            <a:pPr>
              <a:buNone/>
            </a:pPr>
            <a:r>
              <a:rPr lang="de-AT" sz="2400" i="1" dirty="0" smtClean="0">
                <a:sym typeface="Symbol"/>
              </a:rPr>
              <a:t>Das Anfangs- und Endsteigen:</a:t>
            </a:r>
          </a:p>
          <a:p>
            <a:r>
              <a:rPr lang="de-AT" sz="2400" dirty="0" smtClean="0">
                <a:sym typeface="Symbol"/>
              </a:rPr>
              <a:t>Unterschiedliche Steigwerte in verschiedenen Höhen</a:t>
            </a:r>
          </a:p>
          <a:p>
            <a:pPr>
              <a:buNone/>
            </a:pPr>
            <a:r>
              <a:rPr lang="de-AT" sz="2400" dirty="0" smtClean="0">
                <a:sym typeface="Symbol"/>
              </a:rPr>
              <a:t>Das mittlere Steigen = </a:t>
            </a:r>
            <a:r>
              <a:rPr lang="el-GR" sz="2400" dirty="0" smtClean="0">
                <a:sym typeface="Symbol"/>
              </a:rPr>
              <a:t>Δ</a:t>
            </a:r>
            <a:r>
              <a:rPr lang="de-AT" sz="2400" dirty="0" smtClean="0">
                <a:sym typeface="Symbol"/>
              </a:rPr>
              <a:t> h / </a:t>
            </a:r>
            <a:r>
              <a:rPr lang="el-GR" sz="2400" dirty="0" smtClean="0">
                <a:sym typeface="Symbol"/>
              </a:rPr>
              <a:t>Δ</a:t>
            </a:r>
            <a:r>
              <a:rPr lang="de-AT" sz="2400" dirty="0" smtClean="0">
                <a:sym typeface="Symbol"/>
              </a:rPr>
              <a:t> t   (während dem Kurbeln)</a:t>
            </a:r>
          </a:p>
          <a:p>
            <a:pPr>
              <a:buNone/>
            </a:pPr>
            <a:endParaRPr lang="de-AT" sz="2400" dirty="0" smtClean="0">
              <a:sym typeface="Symbol"/>
            </a:endParaRPr>
          </a:p>
          <a:p>
            <a:pPr>
              <a:buNone/>
            </a:pPr>
            <a:r>
              <a:rPr lang="de-AT" sz="2400" dirty="0" err="1" smtClean="0">
                <a:sym typeface="Symbol"/>
              </a:rPr>
              <a:t>Bsp</a:t>
            </a:r>
            <a:r>
              <a:rPr lang="de-AT" sz="2400" dirty="0" smtClean="0">
                <a:sym typeface="Symbol"/>
              </a:rPr>
              <a:t> 2.: </a:t>
            </a:r>
          </a:p>
          <a:p>
            <a:pPr>
              <a:buNone/>
            </a:pPr>
            <a:r>
              <a:rPr lang="de-AT" sz="2000" dirty="0" smtClean="0">
                <a:sym typeface="Symbol"/>
              </a:rPr>
              <a:t>Aufwind hat gleichmäßig 2m/s Steigen</a:t>
            </a:r>
          </a:p>
          <a:p>
            <a:pPr>
              <a:buNone/>
            </a:pPr>
            <a:r>
              <a:rPr lang="de-AT" sz="2000" dirty="0" smtClean="0">
                <a:sym typeface="Symbol"/>
              </a:rPr>
              <a:t>Nächster Aufwind: Steigwerte zunehmend von 1 über 2 auf 3m/s</a:t>
            </a:r>
          </a:p>
          <a:p>
            <a:pPr>
              <a:buNone/>
            </a:pPr>
            <a:endParaRPr lang="de-AT" sz="2000" dirty="0" smtClean="0">
              <a:sym typeface="Symbol"/>
            </a:endParaRPr>
          </a:p>
          <a:p>
            <a:pPr>
              <a:buNone/>
            </a:pPr>
            <a:r>
              <a:rPr lang="de-AT" sz="2000" dirty="0" smtClean="0">
                <a:solidFill>
                  <a:srgbClr val="009900"/>
                </a:solidFill>
                <a:sym typeface="Symbol"/>
              </a:rPr>
              <a:t> Wir müssen beim nächsten Aufwind genau bei 2m/s einsteigen.</a:t>
            </a:r>
          </a:p>
          <a:p>
            <a:pPr>
              <a:buNone/>
            </a:pPr>
            <a:r>
              <a:rPr lang="de-AT" sz="2000" dirty="0" smtClean="0">
                <a:solidFill>
                  <a:srgbClr val="009900"/>
                </a:solidFill>
                <a:sym typeface="Symbol"/>
              </a:rPr>
              <a:t> Optimale Ausnutzung und Zeiteinsparung</a:t>
            </a:r>
          </a:p>
          <a:p>
            <a:pPr>
              <a:buNone/>
            </a:pPr>
            <a:endParaRPr lang="de-AT" sz="2400" dirty="0" smtClean="0">
              <a:sym typeface="Symbol"/>
            </a:endParaRPr>
          </a:p>
        </p:txBody>
      </p:sp>
      <p:sp>
        <p:nvSpPr>
          <p:cNvPr id="3" name="Titel 2"/>
          <p:cNvSpPr>
            <a:spLocks noGrp="1"/>
          </p:cNvSpPr>
          <p:nvPr>
            <p:ph type="title"/>
          </p:nvPr>
        </p:nvSpPr>
        <p:spPr>
          <a:xfrm>
            <a:off x="457200" y="274638"/>
            <a:ext cx="8229600" cy="1354162"/>
          </a:xfrm>
        </p:spPr>
        <p:txBody>
          <a:bodyPr>
            <a:normAutofit/>
          </a:bodyPr>
          <a:lstStyle/>
          <a:p>
            <a:r>
              <a:rPr lang="de-AT" dirty="0" smtClean="0"/>
              <a:t>Wie erreicht man hohe Reisegeschwindigkeit?</a:t>
            </a:r>
            <a:endParaRPr lang="de-DE"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500"/>
                                        <p:tgtEl>
                                          <p:spTgt spid="2">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9" end="9"/>
                                            </p:txEl>
                                          </p:spTgt>
                                        </p:tgtEl>
                                        <p:attrNameLst>
                                          <p:attrName>style.visibility</p:attrName>
                                        </p:attrNameLst>
                                      </p:cBhvr>
                                      <p:to>
                                        <p:strVal val="visible"/>
                                      </p:to>
                                    </p:set>
                                    <p:animEffect transition="in" filter="fade">
                                      <p:cBhvr>
                                        <p:cTn id="1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475656" y="1628800"/>
            <a:ext cx="6264696" cy="3960440"/>
          </a:xfrm>
          <a:solidFill>
            <a:schemeClr val="accent3">
              <a:lumMod val="40000"/>
              <a:lumOff val="60000"/>
            </a:schemeClr>
          </a:solidFill>
          <a:ln>
            <a:solidFill>
              <a:schemeClr val="tx1"/>
            </a:solidFill>
          </a:ln>
        </p:spPr>
        <p:txBody>
          <a:bodyPr>
            <a:normAutofit/>
          </a:bodyPr>
          <a:lstStyle/>
          <a:p>
            <a:pPr algn="ctr">
              <a:buNone/>
            </a:pPr>
            <a:r>
              <a:rPr lang="de-AT" sz="3200" b="1" dirty="0" smtClean="0">
                <a:sym typeface="Symbol"/>
              </a:rPr>
              <a:t>Endsteigen </a:t>
            </a:r>
          </a:p>
          <a:p>
            <a:pPr algn="ctr">
              <a:buNone/>
            </a:pPr>
            <a:r>
              <a:rPr lang="de-AT" sz="3200" b="1" dirty="0" smtClean="0">
                <a:sym typeface="Symbol"/>
              </a:rPr>
              <a:t>= </a:t>
            </a:r>
          </a:p>
          <a:p>
            <a:pPr algn="ctr">
              <a:buNone/>
            </a:pPr>
            <a:r>
              <a:rPr lang="de-AT" sz="3200" b="1" dirty="0" smtClean="0">
                <a:sym typeface="Symbol"/>
              </a:rPr>
              <a:t>Ringeinstellung </a:t>
            </a:r>
          </a:p>
          <a:p>
            <a:pPr algn="ctr">
              <a:buNone/>
            </a:pPr>
            <a:r>
              <a:rPr lang="de-AT" sz="3200" b="1" dirty="0" smtClean="0">
                <a:sym typeface="Symbol"/>
              </a:rPr>
              <a:t>= </a:t>
            </a:r>
          </a:p>
          <a:p>
            <a:pPr algn="ctr">
              <a:buNone/>
            </a:pPr>
            <a:r>
              <a:rPr lang="de-AT" sz="3200" b="1" dirty="0" smtClean="0">
                <a:sym typeface="Symbol"/>
              </a:rPr>
              <a:t>Anfangssteigen</a:t>
            </a:r>
          </a:p>
          <a:p>
            <a:pPr>
              <a:buNone/>
            </a:pPr>
            <a:endParaRPr lang="de-AT" sz="2400" dirty="0" smtClean="0">
              <a:sym typeface="Symbol"/>
            </a:endParaRPr>
          </a:p>
          <a:p>
            <a:pPr algn="ctr">
              <a:buNone/>
            </a:pPr>
            <a:r>
              <a:rPr lang="de-AT" sz="2000" dirty="0" smtClean="0">
                <a:sym typeface="Symbol"/>
              </a:rPr>
              <a:t>Die Endkurbelhöhe </a:t>
            </a:r>
          </a:p>
          <a:p>
            <a:pPr algn="ctr">
              <a:buNone/>
            </a:pPr>
            <a:r>
              <a:rPr lang="de-AT" sz="2000" dirty="0" smtClean="0">
                <a:sym typeface="Symbol"/>
              </a:rPr>
              <a:t>ergibt sich aus der Regel automatisch!!</a:t>
            </a:r>
          </a:p>
        </p:txBody>
      </p:sp>
      <p:sp>
        <p:nvSpPr>
          <p:cNvPr id="3" name="Titel 2"/>
          <p:cNvSpPr>
            <a:spLocks noGrp="1"/>
          </p:cNvSpPr>
          <p:nvPr>
            <p:ph type="title"/>
          </p:nvPr>
        </p:nvSpPr>
        <p:spPr>
          <a:xfrm>
            <a:off x="457200" y="274638"/>
            <a:ext cx="8229600" cy="1354162"/>
          </a:xfrm>
        </p:spPr>
        <p:txBody>
          <a:bodyPr>
            <a:normAutofit/>
          </a:bodyPr>
          <a:lstStyle/>
          <a:p>
            <a:r>
              <a:rPr lang="de-AT" dirty="0" smtClean="0"/>
              <a:t>Sollfahrtregel</a:t>
            </a:r>
            <a:endParaRPr lang="de-DE" dirty="0"/>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74638"/>
            <a:ext cx="8229600" cy="1354162"/>
          </a:xfrm>
        </p:spPr>
        <p:txBody>
          <a:bodyPr>
            <a:normAutofit/>
          </a:bodyPr>
          <a:lstStyle/>
          <a:p>
            <a:r>
              <a:rPr lang="de-AT" dirty="0" smtClean="0"/>
              <a:t>Sollfahrtregel</a:t>
            </a:r>
            <a:endParaRPr lang="de-DE" dirty="0"/>
          </a:p>
        </p:txBody>
      </p:sp>
      <p:sp>
        <p:nvSpPr>
          <p:cNvPr id="4" name="Inhaltsplatzhalter 3"/>
          <p:cNvSpPr>
            <a:spLocks noGrp="1"/>
          </p:cNvSpPr>
          <p:nvPr>
            <p:ph idx="1"/>
          </p:nvPr>
        </p:nvSpPr>
        <p:spPr/>
        <p:txBody>
          <a:bodyPr/>
          <a:lstStyle/>
          <a:p>
            <a:r>
              <a:rPr lang="de-AT" dirty="0" smtClean="0"/>
              <a:t>Optimaler Streckenflug nach Sollfahrtregel ist unmöglich</a:t>
            </a:r>
          </a:p>
          <a:p>
            <a:r>
              <a:rPr lang="de-AT" dirty="0" smtClean="0"/>
              <a:t>Sollfahrtregel ist anzustrebendes </a:t>
            </a:r>
            <a:r>
              <a:rPr lang="de-AT" b="1" dirty="0" smtClean="0"/>
              <a:t>Idealziel</a:t>
            </a:r>
          </a:p>
          <a:p>
            <a:pPr>
              <a:buNone/>
            </a:pPr>
            <a:endParaRPr lang="de-AT" b="1" dirty="0" smtClean="0"/>
          </a:p>
          <a:p>
            <a:r>
              <a:rPr lang="de-AT" i="1" dirty="0" smtClean="0"/>
              <a:t>Versuch:</a:t>
            </a:r>
            <a:r>
              <a:rPr lang="de-AT" dirty="0" smtClean="0"/>
              <a:t> </a:t>
            </a:r>
          </a:p>
          <a:p>
            <a:pPr>
              <a:buNone/>
            </a:pPr>
            <a:r>
              <a:rPr lang="de-AT" dirty="0" smtClean="0"/>
              <a:t>	Höhe in bestmöglichem Aufwind zu gewinnen</a:t>
            </a:r>
          </a:p>
          <a:p>
            <a:r>
              <a:rPr lang="de-AT" i="1" dirty="0" smtClean="0"/>
              <a:t>Frage: </a:t>
            </a:r>
          </a:p>
          <a:p>
            <a:pPr>
              <a:buNone/>
            </a:pPr>
            <a:r>
              <a:rPr lang="de-AT" i="1" dirty="0" smtClean="0"/>
              <a:t>	</a:t>
            </a:r>
            <a:r>
              <a:rPr lang="de-AT" dirty="0" smtClean="0"/>
              <a:t>Könnte ich im nächsten Bart besser steigen?</a:t>
            </a:r>
            <a:endParaRPr lang="de-DE"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noFill/>
          </a:ln>
        </p:spPr>
        <p:txBody>
          <a:bodyPr/>
          <a:lstStyle/>
          <a:p>
            <a:r>
              <a:rPr lang="de-AT" dirty="0" err="1" smtClean="0"/>
              <a:t>Hangdüse</a:t>
            </a:r>
            <a:endParaRPr lang="de-AT" dirty="0"/>
          </a:p>
          <a:p>
            <a:pPr marL="393192" lvl="1" indent="0">
              <a:buNone/>
            </a:pPr>
            <a:r>
              <a:rPr lang="de-AT" sz="1600" dirty="0" smtClean="0"/>
              <a:t>Hat der Bergrücken einen Knick, so dass er einen offenen Winkel bildet, dann wird von den Flanken die Luft zunächst in die </a:t>
            </a:r>
            <a:r>
              <a:rPr lang="de-AT" sz="1600" dirty="0"/>
              <a:t>E</a:t>
            </a:r>
            <a:r>
              <a:rPr lang="de-AT" sz="1600" dirty="0" smtClean="0"/>
              <a:t>cken geleitet, wo sie dann mit vergrößerter Strömungsgeschwindigkeit bei entsprechend besseren Steigwerten das Hindernis überwindet.</a:t>
            </a:r>
          </a:p>
        </p:txBody>
      </p:sp>
      <p:sp>
        <p:nvSpPr>
          <p:cNvPr id="3" name="Titel 2"/>
          <p:cNvSpPr>
            <a:spLocks noGrp="1"/>
          </p:cNvSpPr>
          <p:nvPr>
            <p:ph type="title"/>
          </p:nvPr>
        </p:nvSpPr>
        <p:spPr/>
        <p:txBody>
          <a:bodyPr>
            <a:normAutofit/>
          </a:bodyPr>
          <a:lstStyle/>
          <a:p>
            <a:r>
              <a:rPr lang="de-AT" dirty="0" smtClean="0"/>
              <a:t>I. Hangsegelflug</a:t>
            </a:r>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39752" y="3471667"/>
            <a:ext cx="4429529" cy="2238773"/>
          </a:xfrm>
          <a:prstGeom prst="rect">
            <a:avLst/>
          </a:prstGeom>
        </p:spPr>
      </p:pic>
    </p:spTree>
    <p:extLst>
      <p:ext uri="{BB962C8B-B14F-4D97-AF65-F5344CB8AC3E}">
        <p14:creationId xmlns:p14="http://schemas.microsoft.com/office/powerpoint/2010/main" xmlns="" val="3202103434"/>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628800"/>
            <a:ext cx="8229600" cy="4525963"/>
          </a:xfrm>
        </p:spPr>
        <p:txBody>
          <a:bodyPr>
            <a:normAutofit/>
          </a:bodyPr>
          <a:lstStyle/>
          <a:p>
            <a:pPr>
              <a:buNone/>
            </a:pPr>
            <a:r>
              <a:rPr lang="de-AT" sz="2400" i="1" dirty="0" smtClean="0">
                <a:sym typeface="Symbol"/>
              </a:rPr>
              <a:t>Reisegeschwindigkeitsverlust bei ungenauer</a:t>
            </a:r>
          </a:p>
          <a:p>
            <a:pPr>
              <a:buNone/>
            </a:pPr>
            <a:r>
              <a:rPr lang="de-AT" sz="2400" i="1" dirty="0" smtClean="0">
                <a:sym typeface="Symbol"/>
              </a:rPr>
              <a:t>Ringeinstellung:</a:t>
            </a:r>
          </a:p>
          <a:p>
            <a:r>
              <a:rPr lang="de-AT" sz="2000" dirty="0" smtClean="0">
                <a:sym typeface="Symbol"/>
              </a:rPr>
              <a:t>Schätzfehler von 25%</a:t>
            </a:r>
          </a:p>
          <a:p>
            <a:pPr>
              <a:buNone/>
            </a:pPr>
            <a:r>
              <a:rPr lang="de-AT" sz="2000" dirty="0" smtClean="0">
                <a:sym typeface="Symbol"/>
              </a:rPr>
              <a:t>	 weniger als 1% Zeitverlust</a:t>
            </a:r>
          </a:p>
          <a:p>
            <a:r>
              <a:rPr lang="de-AT" sz="2000" dirty="0" smtClean="0">
                <a:sym typeface="Symbol"/>
              </a:rPr>
              <a:t>Einstellung statt 4m/s auf 2m/s</a:t>
            </a:r>
          </a:p>
          <a:p>
            <a:pPr>
              <a:buNone/>
            </a:pPr>
            <a:r>
              <a:rPr lang="de-AT" sz="2000" dirty="0" smtClean="0">
                <a:sym typeface="Symbol"/>
              </a:rPr>
              <a:t>	 nur 5% Zeitverlust</a:t>
            </a:r>
          </a:p>
          <a:p>
            <a:pPr>
              <a:buNone/>
            </a:pPr>
            <a:endParaRPr lang="de-AT" sz="2000" dirty="0" smtClean="0">
              <a:sym typeface="Symbol"/>
            </a:endParaRPr>
          </a:p>
          <a:p>
            <a:pPr>
              <a:buNone/>
            </a:pPr>
            <a:r>
              <a:rPr lang="de-AT" sz="2000" dirty="0" smtClean="0">
                <a:sym typeface="Symbol"/>
              </a:rPr>
              <a:t>	0-Stellung kann bei höher </a:t>
            </a:r>
          </a:p>
          <a:p>
            <a:pPr>
              <a:buNone/>
            </a:pPr>
            <a:r>
              <a:rPr lang="de-AT" sz="2000" dirty="0" smtClean="0">
                <a:sym typeface="Symbol"/>
              </a:rPr>
              <a:t>	werdenden tatsächlichen </a:t>
            </a:r>
          </a:p>
          <a:p>
            <a:pPr>
              <a:buNone/>
            </a:pPr>
            <a:r>
              <a:rPr lang="de-AT" sz="2000" dirty="0" smtClean="0">
                <a:sym typeface="Symbol"/>
              </a:rPr>
              <a:t>	Steigwerten </a:t>
            </a:r>
            <a:r>
              <a:rPr lang="de-AT" sz="2000" dirty="0" smtClean="0">
                <a:solidFill>
                  <a:srgbClr val="FF0000"/>
                </a:solidFill>
                <a:sym typeface="Symbol"/>
              </a:rPr>
              <a:t>zu großen Verlusten</a:t>
            </a:r>
          </a:p>
          <a:p>
            <a:pPr>
              <a:buNone/>
            </a:pPr>
            <a:r>
              <a:rPr lang="de-AT" sz="2000" dirty="0" smtClean="0">
                <a:solidFill>
                  <a:srgbClr val="FF0000"/>
                </a:solidFill>
                <a:sym typeface="Symbol"/>
              </a:rPr>
              <a:t>	führen</a:t>
            </a:r>
            <a:endParaRPr lang="de-AT" sz="1600" dirty="0" smtClean="0">
              <a:solidFill>
                <a:srgbClr val="FF0000"/>
              </a:solidFill>
              <a:sym typeface="Symbol"/>
            </a:endParaRPr>
          </a:p>
        </p:txBody>
      </p:sp>
      <p:sp>
        <p:nvSpPr>
          <p:cNvPr id="3" name="Titel 2"/>
          <p:cNvSpPr>
            <a:spLocks noGrp="1"/>
          </p:cNvSpPr>
          <p:nvPr>
            <p:ph type="title"/>
          </p:nvPr>
        </p:nvSpPr>
        <p:spPr>
          <a:xfrm>
            <a:off x="457200" y="274638"/>
            <a:ext cx="8229600" cy="1354162"/>
          </a:xfrm>
        </p:spPr>
        <p:txBody>
          <a:bodyPr>
            <a:normAutofit/>
          </a:bodyPr>
          <a:lstStyle/>
          <a:p>
            <a:r>
              <a:rPr lang="de-AT" dirty="0" smtClean="0"/>
              <a:t>Wie erreicht man hohe Reisegeschwindigkeit?</a:t>
            </a:r>
            <a:endParaRPr lang="de-DE" dirty="0"/>
          </a:p>
        </p:txBody>
      </p:sp>
      <p:pic>
        <p:nvPicPr>
          <p:cNvPr id="6147" name="Picture 3" descr="C:\Dokumente und Einstellungen\Benedikt\Eigene Dateien\Eigene Bilder\Eigene Scans\2011-04 (Apr)\Scannen0005.jpg"/>
          <p:cNvPicPr>
            <a:picLocks noChangeAspect="1" noChangeArrowheads="1"/>
          </p:cNvPicPr>
          <p:nvPr/>
        </p:nvPicPr>
        <p:blipFill>
          <a:blip r:embed="rId2" cstate="print"/>
          <a:srcRect/>
          <a:stretch>
            <a:fillRect/>
          </a:stretch>
        </p:blipFill>
        <p:spPr bwMode="auto">
          <a:xfrm>
            <a:off x="4788024" y="2204864"/>
            <a:ext cx="4104456" cy="4360742"/>
          </a:xfrm>
          <a:prstGeom prst="rect">
            <a:avLst/>
          </a:prstGeom>
          <a:noFill/>
          <a:ln>
            <a:solidFill>
              <a:schemeClr val="tx1"/>
            </a:solidFill>
          </a:ln>
        </p:spPr>
      </p:pic>
      <p:pic>
        <p:nvPicPr>
          <p:cNvPr id="6148" name="Picture 4" descr="C:\Dokumente und Einstellungen\Benedikt\Desktop\Von KDF sicher in die Alpen\achtung.jpg"/>
          <p:cNvPicPr>
            <a:picLocks noChangeAspect="1" noChangeArrowheads="1"/>
          </p:cNvPicPr>
          <p:nvPr/>
        </p:nvPicPr>
        <p:blipFill>
          <a:blip r:embed="rId3" cstate="print"/>
          <a:srcRect/>
          <a:stretch>
            <a:fillRect/>
          </a:stretch>
        </p:blipFill>
        <p:spPr bwMode="auto">
          <a:xfrm>
            <a:off x="59499" y="4077072"/>
            <a:ext cx="768085" cy="576064"/>
          </a:xfrm>
          <a:prstGeom prst="rect">
            <a:avLst/>
          </a:prstGeom>
          <a:noFill/>
        </p:spPr>
      </p:pic>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628800"/>
            <a:ext cx="8229600" cy="5040560"/>
          </a:xfrm>
        </p:spPr>
        <p:txBody>
          <a:bodyPr>
            <a:normAutofit/>
          </a:bodyPr>
          <a:lstStyle/>
          <a:p>
            <a:pPr>
              <a:buNone/>
            </a:pPr>
            <a:r>
              <a:rPr lang="de-AT" sz="2400" i="1" dirty="0" smtClean="0">
                <a:sym typeface="Symbol"/>
              </a:rPr>
              <a:t>Beispiel:</a:t>
            </a:r>
            <a:r>
              <a:rPr lang="de-AT" sz="2400" dirty="0" smtClean="0">
                <a:sym typeface="Symbol"/>
              </a:rPr>
              <a:t> Ein </a:t>
            </a:r>
            <a:r>
              <a:rPr lang="de-AT" sz="2400" dirty="0" err="1" smtClean="0">
                <a:sym typeface="Symbol"/>
              </a:rPr>
              <a:t>Cumulus</a:t>
            </a:r>
            <a:r>
              <a:rPr lang="de-AT" sz="2400" dirty="0" smtClean="0">
                <a:sym typeface="Symbol"/>
              </a:rPr>
              <a:t> </a:t>
            </a:r>
            <a:r>
              <a:rPr lang="de-AT" sz="2400" dirty="0" err="1" smtClean="0">
                <a:sym typeface="Symbol"/>
              </a:rPr>
              <a:t>Congestus</a:t>
            </a:r>
            <a:r>
              <a:rPr lang="de-AT" sz="2400" dirty="0" smtClean="0">
                <a:sym typeface="Symbol"/>
              </a:rPr>
              <a:t> baut sich vor dir auf.</a:t>
            </a:r>
          </a:p>
          <a:p>
            <a:pPr>
              <a:buNone/>
            </a:pPr>
            <a:r>
              <a:rPr lang="de-AT" sz="2400" i="1" dirty="0" smtClean="0">
                <a:sym typeface="Symbol"/>
              </a:rPr>
              <a:t>Zu Erwarten ist:</a:t>
            </a:r>
          </a:p>
          <a:p>
            <a:r>
              <a:rPr lang="de-AT" sz="2400" dirty="0" smtClean="0">
                <a:sym typeface="Symbol"/>
              </a:rPr>
              <a:t>4m/s Steigen</a:t>
            </a:r>
          </a:p>
          <a:p>
            <a:r>
              <a:rPr lang="de-AT" sz="2400" dirty="0" smtClean="0">
                <a:sym typeface="Symbol"/>
              </a:rPr>
              <a:t>Oder aber Regen und Fallen</a:t>
            </a:r>
          </a:p>
          <a:p>
            <a:endParaRPr lang="de-AT" sz="2400" dirty="0" smtClean="0">
              <a:sym typeface="Symbol"/>
            </a:endParaRPr>
          </a:p>
          <a:p>
            <a:pPr>
              <a:buNone/>
            </a:pPr>
            <a:endParaRPr lang="de-AT" sz="2400" dirty="0" smtClean="0">
              <a:sym typeface="Symbol"/>
            </a:endParaRPr>
          </a:p>
          <a:p>
            <a:pPr>
              <a:buNone/>
            </a:pPr>
            <a:endParaRPr lang="de-AT" sz="2400" dirty="0" smtClean="0">
              <a:sym typeface="Symbol"/>
            </a:endParaRPr>
          </a:p>
          <a:p>
            <a:pPr>
              <a:buNone/>
            </a:pPr>
            <a:r>
              <a:rPr lang="de-AT" sz="2400" dirty="0" smtClean="0">
                <a:sym typeface="Symbol"/>
              </a:rPr>
              <a:t>	Auf welchen Wert stellen wird den Sollfahrtring?</a:t>
            </a:r>
          </a:p>
          <a:p>
            <a:pPr>
              <a:buNone/>
            </a:pPr>
            <a:r>
              <a:rPr lang="de-AT" sz="2400" dirty="0" smtClean="0">
                <a:sym typeface="Symbol"/>
              </a:rPr>
              <a:t>		 auf vorsichtige 1m/s</a:t>
            </a:r>
          </a:p>
          <a:p>
            <a:pPr>
              <a:buNone/>
            </a:pPr>
            <a:r>
              <a:rPr lang="de-AT" sz="2400" dirty="0" smtClean="0">
                <a:sym typeface="Symbol"/>
              </a:rPr>
              <a:t>		Die schnellere Variante würde </a:t>
            </a:r>
            <a:r>
              <a:rPr lang="de-AT" sz="2400" dirty="0" smtClean="0">
                <a:solidFill>
                  <a:srgbClr val="FF0000"/>
                </a:solidFill>
                <a:sym typeface="Symbol"/>
              </a:rPr>
              <a:t>nur 14% Zeit </a:t>
            </a:r>
            <a:r>
              <a:rPr lang="de-AT" sz="2400" dirty="0" smtClean="0">
                <a:sym typeface="Symbol"/>
              </a:rPr>
              <a:t>bringen,</a:t>
            </a:r>
          </a:p>
          <a:p>
            <a:pPr>
              <a:buNone/>
            </a:pPr>
            <a:r>
              <a:rPr lang="de-AT" sz="2400" dirty="0" smtClean="0">
                <a:sym typeface="Symbol"/>
              </a:rPr>
              <a:t>		und keine Chance für einen alternativen Aufwind!!</a:t>
            </a:r>
          </a:p>
        </p:txBody>
      </p:sp>
      <p:sp>
        <p:nvSpPr>
          <p:cNvPr id="3" name="Titel 2"/>
          <p:cNvSpPr>
            <a:spLocks noGrp="1"/>
          </p:cNvSpPr>
          <p:nvPr>
            <p:ph type="title"/>
          </p:nvPr>
        </p:nvSpPr>
        <p:spPr>
          <a:xfrm>
            <a:off x="457200" y="274638"/>
            <a:ext cx="8229600" cy="1354162"/>
          </a:xfrm>
        </p:spPr>
        <p:txBody>
          <a:bodyPr>
            <a:normAutofit/>
          </a:bodyPr>
          <a:lstStyle/>
          <a:p>
            <a:r>
              <a:rPr lang="de-AT" dirty="0" smtClean="0"/>
              <a:t>Wie erreicht man hohe Reisegeschwindigkeit?</a:t>
            </a:r>
            <a:endParaRPr lang="de-DE" dirty="0"/>
          </a:p>
        </p:txBody>
      </p:sp>
      <p:pic>
        <p:nvPicPr>
          <p:cNvPr id="7170" name="Picture 2" descr="C:\Dokumente und Einstellungen\Benedikt\Desktop\Von KDF sicher in die Alpen\Cumulus Congestus.jpg"/>
          <p:cNvPicPr>
            <a:picLocks noChangeAspect="1" noChangeArrowheads="1"/>
          </p:cNvPicPr>
          <p:nvPr/>
        </p:nvPicPr>
        <p:blipFill>
          <a:blip r:embed="rId2" cstate="print"/>
          <a:srcRect/>
          <a:stretch>
            <a:fillRect/>
          </a:stretch>
        </p:blipFill>
        <p:spPr bwMode="auto">
          <a:xfrm>
            <a:off x="5508104" y="2132856"/>
            <a:ext cx="2736304" cy="2023700"/>
          </a:xfrm>
          <a:prstGeom prst="rect">
            <a:avLst/>
          </a:prstGeom>
          <a:noFill/>
          <a:ln w="6350">
            <a:solidFill>
              <a:schemeClr val="tx1"/>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500"/>
                                        <p:tgtEl>
                                          <p:spTgt spid="2">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9" end="9"/>
                                            </p:txEl>
                                          </p:spTgt>
                                        </p:tgtEl>
                                        <p:attrNameLst>
                                          <p:attrName>style.visibility</p:attrName>
                                        </p:attrNameLst>
                                      </p:cBhvr>
                                      <p:to>
                                        <p:strVal val="visible"/>
                                      </p:to>
                                    </p:set>
                                    <p:animEffect transition="in" filter="fade">
                                      <p:cBhvr>
                                        <p:cTn id="10" dur="500"/>
                                        <p:tgtEl>
                                          <p:spTgt spid="2">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animEffect transition="in" filter="fade">
                                      <p:cBhvr>
                                        <p:cTn id="13"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628801"/>
            <a:ext cx="8229600" cy="720079"/>
          </a:xfrm>
        </p:spPr>
        <p:txBody>
          <a:bodyPr>
            <a:normAutofit/>
          </a:bodyPr>
          <a:lstStyle/>
          <a:p>
            <a:pPr>
              <a:buNone/>
            </a:pPr>
            <a:r>
              <a:rPr lang="de-AT" sz="2400" i="1" dirty="0" err="1" smtClean="0">
                <a:sym typeface="Symbol"/>
              </a:rPr>
              <a:t>Reichweitenverlust</a:t>
            </a:r>
            <a:r>
              <a:rPr lang="de-AT" sz="2400" i="1" dirty="0" smtClean="0">
                <a:sym typeface="Symbol"/>
              </a:rPr>
              <a:t> in Abhängigkeit der Ringeinstellung:</a:t>
            </a:r>
          </a:p>
        </p:txBody>
      </p:sp>
      <p:sp>
        <p:nvSpPr>
          <p:cNvPr id="3" name="Titel 2"/>
          <p:cNvSpPr>
            <a:spLocks noGrp="1"/>
          </p:cNvSpPr>
          <p:nvPr>
            <p:ph type="title"/>
          </p:nvPr>
        </p:nvSpPr>
        <p:spPr>
          <a:xfrm>
            <a:off x="457200" y="274638"/>
            <a:ext cx="8229600" cy="1354162"/>
          </a:xfrm>
        </p:spPr>
        <p:txBody>
          <a:bodyPr>
            <a:normAutofit/>
          </a:bodyPr>
          <a:lstStyle/>
          <a:p>
            <a:r>
              <a:rPr lang="de-AT" dirty="0" smtClean="0"/>
              <a:t>Wie erreicht man hohe Reisegeschwindigkeit?</a:t>
            </a:r>
            <a:endParaRPr lang="de-DE" dirty="0"/>
          </a:p>
        </p:txBody>
      </p:sp>
      <p:pic>
        <p:nvPicPr>
          <p:cNvPr id="9218" name="Picture 2" descr="C:\Dokumente und Einstellungen\Benedikt\Eigene Dateien\Eigene Bilder\Eigene Scans\2011-04 (Apr)\Scannen0004.jpg"/>
          <p:cNvPicPr>
            <a:picLocks noChangeAspect="1" noChangeArrowheads="1"/>
          </p:cNvPicPr>
          <p:nvPr/>
        </p:nvPicPr>
        <p:blipFill>
          <a:blip r:embed="rId2" cstate="print"/>
          <a:srcRect t="3938"/>
          <a:stretch>
            <a:fillRect/>
          </a:stretch>
        </p:blipFill>
        <p:spPr bwMode="auto">
          <a:xfrm rot="10800000">
            <a:off x="1403648" y="2132855"/>
            <a:ext cx="6480720" cy="4008693"/>
          </a:xfrm>
          <a:prstGeom prst="rect">
            <a:avLst/>
          </a:prstGeom>
          <a:noFill/>
        </p:spPr>
      </p:pic>
      <p:sp>
        <p:nvSpPr>
          <p:cNvPr id="7" name="Legende mit Linie 1 6"/>
          <p:cNvSpPr/>
          <p:nvPr/>
        </p:nvSpPr>
        <p:spPr>
          <a:xfrm>
            <a:off x="3779912" y="4941168"/>
            <a:ext cx="2376264" cy="720080"/>
          </a:xfrm>
          <a:prstGeom prst="borderCallout1">
            <a:avLst>
              <a:gd name="adj1" fmla="val 70974"/>
              <a:gd name="adj2" fmla="val -8333"/>
              <a:gd name="adj3" fmla="val 111677"/>
              <a:gd name="adj4" fmla="val -53592"/>
            </a:avLst>
          </a:prstGeom>
          <a:solidFill>
            <a:schemeClr val="bg1"/>
          </a:solidFill>
          <a:ln w="31750" cmpd="sng">
            <a:solidFill>
              <a:schemeClr val="tx1"/>
            </a:solidFill>
            <a:headEnd type="none"/>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dirty="0" err="1" smtClean="0">
                <a:solidFill>
                  <a:schemeClr val="tx1"/>
                </a:solidFill>
              </a:rPr>
              <a:t>Reichweitenverlust</a:t>
            </a:r>
            <a:r>
              <a:rPr lang="de-AT" sz="1600" dirty="0" smtClean="0">
                <a:solidFill>
                  <a:schemeClr val="tx1"/>
                </a:solidFill>
              </a:rPr>
              <a:t> bei 0,5m/s noch sehr gering</a:t>
            </a:r>
            <a:endParaRPr lang="de-DE" sz="1600" dirty="0">
              <a:solidFill>
                <a:schemeClr val="tx1"/>
              </a:solidFill>
            </a:endParaRPr>
          </a:p>
        </p:txBody>
      </p:sp>
      <p:sp>
        <p:nvSpPr>
          <p:cNvPr id="8" name="Legende mit Linie 1 7"/>
          <p:cNvSpPr/>
          <p:nvPr/>
        </p:nvSpPr>
        <p:spPr>
          <a:xfrm flipH="1">
            <a:off x="3275856" y="2852936"/>
            <a:ext cx="1656184" cy="648072"/>
          </a:xfrm>
          <a:prstGeom prst="borderCallout1">
            <a:avLst>
              <a:gd name="adj1" fmla="val 70974"/>
              <a:gd name="adj2" fmla="val -8333"/>
              <a:gd name="adj3" fmla="val 114028"/>
              <a:gd name="adj4" fmla="val -37419"/>
            </a:avLst>
          </a:prstGeom>
          <a:solidFill>
            <a:schemeClr val="bg1"/>
          </a:solidFill>
          <a:ln w="31750" cmpd="sng">
            <a:solidFill>
              <a:schemeClr val="tx1"/>
            </a:solidFill>
            <a:headEnd type="none"/>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dirty="0" smtClean="0">
                <a:solidFill>
                  <a:schemeClr val="tx1"/>
                </a:solidFill>
              </a:rPr>
              <a:t>Steigt dann aber rasch an</a:t>
            </a:r>
            <a:endParaRPr lang="de-DE" sz="1600" dirty="0">
              <a:solidFill>
                <a:schemeClr val="tx1"/>
              </a:solidFill>
            </a:endParaRPr>
          </a:p>
        </p:txBody>
      </p:sp>
      <p:sp>
        <p:nvSpPr>
          <p:cNvPr id="9" name="Inhaltsplatzhalter 1"/>
          <p:cNvSpPr txBox="1">
            <a:spLocks/>
          </p:cNvSpPr>
          <p:nvPr/>
        </p:nvSpPr>
        <p:spPr>
          <a:xfrm>
            <a:off x="734888" y="6309320"/>
            <a:ext cx="8229600" cy="720079"/>
          </a:xfrm>
          <a:prstGeom prst="rect">
            <a:avLst/>
          </a:prstGeom>
        </p:spPr>
        <p:txBody>
          <a:bodyPr vert="horz">
            <a:normAutofit fontScale="92500"/>
          </a:bodyPr>
          <a:lstStyle/>
          <a:p>
            <a:pPr marL="365760" lvl="0" indent="-256032">
              <a:spcBef>
                <a:spcPts val="400"/>
              </a:spcBef>
              <a:buClr>
                <a:schemeClr val="accent1"/>
              </a:buClr>
              <a:buSzPct val="68000"/>
            </a:pPr>
            <a:r>
              <a:rPr kumimoji="0" lang="de-AT" sz="2400" b="0" u="none" strike="noStrike" kern="1200" cap="none" spc="0" normalizeH="0" baseline="0" noProof="0" dirty="0" smtClean="0">
                <a:ln>
                  <a:noFill/>
                </a:ln>
                <a:solidFill>
                  <a:schemeClr val="tx1"/>
                </a:solidFill>
                <a:effectLst/>
                <a:uLnTx/>
                <a:uFillTx/>
                <a:latin typeface="+mn-lt"/>
                <a:ea typeface="+mn-ea"/>
                <a:cs typeface="+mn-cs"/>
                <a:sym typeface="Symbol"/>
              </a:rPr>
              <a:t>Bei</a:t>
            </a:r>
            <a:r>
              <a:rPr lang="de-AT" sz="2400" dirty="0">
                <a:sym typeface="Symbol"/>
              </a:rPr>
              <a:t> </a:t>
            </a:r>
            <a:r>
              <a:rPr lang="de-AT" sz="2400" dirty="0" smtClean="0">
                <a:sym typeface="Symbol"/>
              </a:rPr>
              <a:t>0,5m/s ist aber die Reisegeschwindigkeit schon höher!!</a:t>
            </a:r>
            <a:endParaRPr kumimoji="0" lang="de-AT" sz="2400" b="0" u="none" strike="noStrike" kern="1200" cap="none" spc="0" normalizeH="0" baseline="0" noProof="0" dirty="0" smtClean="0">
              <a:ln>
                <a:noFill/>
              </a:ln>
              <a:solidFill>
                <a:schemeClr val="tx1"/>
              </a:solidFill>
              <a:effectLst/>
              <a:uLnTx/>
              <a:uFillTx/>
              <a:latin typeface="+mn-lt"/>
              <a:ea typeface="+mn-ea"/>
              <a:cs typeface="+mn-cs"/>
              <a:sym typeface="Symbo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628801"/>
            <a:ext cx="4917232" cy="1008111"/>
          </a:xfrm>
        </p:spPr>
        <p:txBody>
          <a:bodyPr>
            <a:normAutofit/>
          </a:bodyPr>
          <a:lstStyle/>
          <a:p>
            <a:pPr>
              <a:buNone/>
            </a:pPr>
            <a:r>
              <a:rPr lang="de-AT" sz="2400" i="1" dirty="0" smtClean="0">
                <a:sym typeface="Symbol"/>
              </a:rPr>
              <a:t>Erreichbare Reisegeschwindigkeit </a:t>
            </a:r>
          </a:p>
          <a:p>
            <a:pPr>
              <a:buNone/>
            </a:pPr>
            <a:r>
              <a:rPr lang="de-AT" sz="2400" i="1" dirty="0" smtClean="0">
                <a:sym typeface="Symbol"/>
              </a:rPr>
              <a:t>abhängig vom Kurbel-Steigen:</a:t>
            </a:r>
          </a:p>
        </p:txBody>
      </p:sp>
      <p:sp>
        <p:nvSpPr>
          <p:cNvPr id="3" name="Titel 2"/>
          <p:cNvSpPr>
            <a:spLocks noGrp="1"/>
          </p:cNvSpPr>
          <p:nvPr>
            <p:ph type="title"/>
          </p:nvPr>
        </p:nvSpPr>
        <p:spPr>
          <a:xfrm>
            <a:off x="457200" y="274638"/>
            <a:ext cx="8229600" cy="1354162"/>
          </a:xfrm>
        </p:spPr>
        <p:txBody>
          <a:bodyPr>
            <a:normAutofit/>
          </a:bodyPr>
          <a:lstStyle/>
          <a:p>
            <a:r>
              <a:rPr lang="de-AT" dirty="0" smtClean="0"/>
              <a:t>Wie erreicht man hohe Reisegeschwindigkeit?</a:t>
            </a:r>
            <a:endParaRPr lang="de-DE" dirty="0"/>
          </a:p>
        </p:txBody>
      </p:sp>
      <p:pic>
        <p:nvPicPr>
          <p:cNvPr id="10242" name="Picture 2" descr="C:\Dokumente und Einstellungen\Benedikt\Eigene Dateien\Eigene Bilder\Eigene Scans\2011-04 (Apr)\Scannen0003.jpg"/>
          <p:cNvPicPr>
            <a:picLocks noChangeAspect="1" noChangeArrowheads="1"/>
          </p:cNvPicPr>
          <p:nvPr/>
        </p:nvPicPr>
        <p:blipFill>
          <a:blip r:embed="rId2" cstate="print"/>
          <a:srcRect l="2469" t="5042" r="1235" b="7448"/>
          <a:stretch>
            <a:fillRect/>
          </a:stretch>
        </p:blipFill>
        <p:spPr bwMode="auto">
          <a:xfrm rot="10800000">
            <a:off x="611560" y="2492895"/>
            <a:ext cx="7128792" cy="4295553"/>
          </a:xfrm>
          <a:prstGeom prst="rect">
            <a:avLst/>
          </a:prstGeom>
          <a:noFill/>
        </p:spPr>
      </p:pic>
      <p:sp>
        <p:nvSpPr>
          <p:cNvPr id="10" name="Textfeld 9"/>
          <p:cNvSpPr txBox="1"/>
          <p:nvPr/>
        </p:nvSpPr>
        <p:spPr>
          <a:xfrm>
            <a:off x="4572000" y="2636912"/>
            <a:ext cx="4320480" cy="1323439"/>
          </a:xfrm>
          <a:prstGeom prst="rect">
            <a:avLst/>
          </a:prstGeom>
          <a:solidFill>
            <a:schemeClr val="bg1"/>
          </a:solidFill>
          <a:ln>
            <a:solidFill>
              <a:schemeClr val="tx1"/>
            </a:solidFill>
          </a:ln>
        </p:spPr>
        <p:txBody>
          <a:bodyPr wrap="square" rtlCol="0">
            <a:spAutoFit/>
          </a:bodyPr>
          <a:lstStyle/>
          <a:p>
            <a:r>
              <a:rPr lang="de-AT" sz="2000" dirty="0" smtClean="0"/>
              <a:t>Bei schwachen Aufwinden können schon kleine Steigdifferenzen zu großen Unterschieden in der Reisegeschwindigkeit führen.</a:t>
            </a:r>
            <a:endParaRPr lang="de-DE" sz="2000" dirty="0"/>
          </a:p>
        </p:txBody>
      </p:sp>
      <p:pic>
        <p:nvPicPr>
          <p:cNvPr id="10243" name="Picture 3" descr="C:\Dokumente und Einstellungen\Benedikt\Desktop\Von KDF sicher in die Alpen\achtung.jpg"/>
          <p:cNvPicPr>
            <a:picLocks noChangeAspect="1" noChangeArrowheads="1"/>
          </p:cNvPicPr>
          <p:nvPr/>
        </p:nvPicPr>
        <p:blipFill>
          <a:blip r:embed="rId3" cstate="print"/>
          <a:srcRect/>
          <a:stretch>
            <a:fillRect/>
          </a:stretch>
        </p:blipFill>
        <p:spPr bwMode="auto">
          <a:xfrm>
            <a:off x="3347864" y="2852936"/>
            <a:ext cx="1124744" cy="84355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0243"/>
                                        </p:tgtEl>
                                        <p:attrNameLst>
                                          <p:attrName>style.visibility</p:attrName>
                                        </p:attrNameLst>
                                      </p:cBhvr>
                                      <p:to>
                                        <p:strVal val="visible"/>
                                      </p:to>
                                    </p:set>
                                    <p:animEffect transition="in" filter="fade">
                                      <p:cBhvr>
                                        <p:cTn id="10"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628800"/>
            <a:ext cx="8229600" cy="4525963"/>
          </a:xfrm>
        </p:spPr>
        <p:txBody>
          <a:bodyPr>
            <a:normAutofit/>
          </a:bodyPr>
          <a:lstStyle/>
          <a:p>
            <a:pPr>
              <a:buNone/>
            </a:pPr>
            <a:r>
              <a:rPr lang="de-AT" sz="2400" dirty="0" smtClean="0">
                <a:sym typeface="Symbol"/>
              </a:rPr>
              <a:t>Was ist nun wichtig:</a:t>
            </a:r>
          </a:p>
          <a:p>
            <a:r>
              <a:rPr lang="de-AT" sz="2400" b="1" dirty="0" smtClean="0">
                <a:solidFill>
                  <a:srgbClr val="FF0000"/>
                </a:solidFill>
                <a:sym typeface="Symbol"/>
              </a:rPr>
              <a:t>Nicht</a:t>
            </a:r>
            <a:r>
              <a:rPr lang="de-AT" sz="2400" dirty="0" smtClean="0">
                <a:sym typeface="Symbol"/>
              </a:rPr>
              <a:t> auf der Mathematik herumreiten</a:t>
            </a:r>
          </a:p>
          <a:p>
            <a:endParaRPr lang="de-AT" sz="2400" dirty="0" smtClean="0">
              <a:sym typeface="Symbol"/>
            </a:endParaRPr>
          </a:p>
          <a:p>
            <a:r>
              <a:rPr lang="de-AT" sz="2400" dirty="0" smtClean="0">
                <a:sym typeface="Symbol"/>
              </a:rPr>
              <a:t>Bärte unterhalb des eingestellten Wertes</a:t>
            </a:r>
          </a:p>
          <a:p>
            <a:pPr>
              <a:buNone/>
            </a:pPr>
            <a:r>
              <a:rPr lang="de-AT" sz="2400" dirty="0" smtClean="0">
                <a:sym typeface="Symbol"/>
              </a:rPr>
              <a:t>	</a:t>
            </a:r>
            <a:r>
              <a:rPr lang="de-AT" sz="2400" b="1" dirty="0" smtClean="0">
                <a:solidFill>
                  <a:srgbClr val="FF0000"/>
                </a:solidFill>
                <a:sym typeface="Symbol"/>
              </a:rPr>
              <a:t>nur in NOT</a:t>
            </a:r>
            <a:r>
              <a:rPr lang="de-AT" sz="2400" dirty="0" smtClean="0">
                <a:solidFill>
                  <a:srgbClr val="FF0000"/>
                </a:solidFill>
                <a:sym typeface="Symbol"/>
              </a:rPr>
              <a:t> </a:t>
            </a:r>
            <a:r>
              <a:rPr lang="de-AT" sz="2400" dirty="0" smtClean="0">
                <a:sym typeface="Symbol"/>
              </a:rPr>
              <a:t>annehmen</a:t>
            </a:r>
          </a:p>
          <a:p>
            <a:r>
              <a:rPr lang="de-AT" sz="2400" dirty="0" smtClean="0">
                <a:sym typeface="Symbol"/>
              </a:rPr>
              <a:t>Keine kleinen Höhenstufen kurbeln</a:t>
            </a:r>
          </a:p>
          <a:p>
            <a:pPr>
              <a:buNone/>
            </a:pPr>
            <a:r>
              <a:rPr lang="de-AT" sz="2400" dirty="0" smtClean="0">
                <a:sym typeface="Symbol"/>
              </a:rPr>
              <a:t>	Zentrieren kostet viel Zeit</a:t>
            </a:r>
          </a:p>
          <a:p>
            <a:pPr>
              <a:buNone/>
            </a:pPr>
            <a:r>
              <a:rPr lang="de-AT" sz="2400" dirty="0" smtClean="0">
                <a:sym typeface="Symbol"/>
              </a:rPr>
              <a:t>	</a:t>
            </a:r>
            <a:r>
              <a:rPr lang="de-AT" sz="2000" dirty="0" smtClean="0">
                <a:sym typeface="Symbol"/>
              </a:rPr>
              <a:t>(z.B. knappes Fliegen unter der Wolkenbasis ist schlecht)</a:t>
            </a:r>
          </a:p>
          <a:p>
            <a:r>
              <a:rPr lang="de-AT" sz="2400" dirty="0" smtClean="0">
                <a:sym typeface="Symbol"/>
              </a:rPr>
              <a:t>Die Sparstellung (0m/s) sollte vermieden werden</a:t>
            </a:r>
          </a:p>
        </p:txBody>
      </p:sp>
      <p:sp>
        <p:nvSpPr>
          <p:cNvPr id="3" name="Titel 2"/>
          <p:cNvSpPr>
            <a:spLocks noGrp="1"/>
          </p:cNvSpPr>
          <p:nvPr>
            <p:ph type="title"/>
          </p:nvPr>
        </p:nvSpPr>
        <p:spPr>
          <a:xfrm>
            <a:off x="457200" y="274638"/>
            <a:ext cx="8229600" cy="1354162"/>
          </a:xfrm>
        </p:spPr>
        <p:txBody>
          <a:bodyPr>
            <a:normAutofit/>
          </a:bodyPr>
          <a:lstStyle/>
          <a:p>
            <a:r>
              <a:rPr lang="de-AT" dirty="0" smtClean="0"/>
              <a:t>Wie erreicht man hohe Reisegeschwindigkeit?</a:t>
            </a:r>
            <a:endParaRPr lang="de-DE" dirty="0"/>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628800"/>
            <a:ext cx="8229600" cy="4525963"/>
          </a:xfrm>
        </p:spPr>
        <p:txBody>
          <a:bodyPr>
            <a:normAutofit lnSpcReduction="10000"/>
          </a:bodyPr>
          <a:lstStyle/>
          <a:p>
            <a:pPr>
              <a:buNone/>
            </a:pPr>
            <a:r>
              <a:rPr lang="de-AT" sz="2400" b="1" dirty="0" smtClean="0">
                <a:sym typeface="Symbol"/>
              </a:rPr>
              <a:t>Geradeausflug nach Sollfahrttheorie</a:t>
            </a:r>
          </a:p>
          <a:p>
            <a:pPr>
              <a:buNone/>
            </a:pPr>
            <a:r>
              <a:rPr lang="de-AT" sz="2400" b="1" dirty="0" smtClean="0">
                <a:sym typeface="Symbol"/>
              </a:rPr>
              <a:t>(</a:t>
            </a:r>
            <a:r>
              <a:rPr lang="de-AT" sz="2400" b="1" dirty="0" err="1" smtClean="0">
                <a:sym typeface="Symbol"/>
              </a:rPr>
              <a:t>MacCready</a:t>
            </a:r>
            <a:r>
              <a:rPr lang="de-AT" sz="2400" b="1" dirty="0" smtClean="0">
                <a:sym typeface="Symbol"/>
              </a:rPr>
              <a:t>)</a:t>
            </a:r>
          </a:p>
          <a:p>
            <a:pPr>
              <a:buNone/>
            </a:pPr>
            <a:endParaRPr lang="de-AT" sz="2400" i="1" dirty="0" smtClean="0">
              <a:sym typeface="Symbol"/>
            </a:endParaRPr>
          </a:p>
          <a:p>
            <a:pPr>
              <a:buNone/>
            </a:pPr>
            <a:r>
              <a:rPr lang="de-AT" sz="2400" i="1" dirty="0" smtClean="0">
                <a:sym typeface="Symbol"/>
              </a:rPr>
              <a:t>Man fliegt die vom Sollfahrtvariometer </a:t>
            </a:r>
          </a:p>
          <a:p>
            <a:pPr>
              <a:buNone/>
            </a:pPr>
            <a:r>
              <a:rPr lang="de-AT" sz="2400" i="1" dirty="0" smtClean="0">
                <a:sym typeface="Symbol"/>
              </a:rPr>
              <a:t>befohlenen Geschwindigkeiten.</a:t>
            </a:r>
          </a:p>
          <a:p>
            <a:pPr>
              <a:buNone/>
            </a:pPr>
            <a:r>
              <a:rPr lang="de-AT" sz="2400" dirty="0" smtClean="0">
                <a:sym typeface="Symbol"/>
              </a:rPr>
              <a:t> Delphinflug</a:t>
            </a:r>
          </a:p>
          <a:p>
            <a:pPr>
              <a:buNone/>
            </a:pPr>
            <a:endParaRPr lang="de-AT" sz="2400" dirty="0" smtClean="0">
              <a:sym typeface="Symbol"/>
            </a:endParaRPr>
          </a:p>
          <a:p>
            <a:pPr>
              <a:buNone/>
            </a:pPr>
            <a:r>
              <a:rPr lang="de-AT" sz="2400" i="1" dirty="0" smtClean="0">
                <a:sym typeface="Symbol"/>
              </a:rPr>
              <a:t>Geschickte Wahl des Flugweges: (Wolkenstraßen, etc.)</a:t>
            </a:r>
          </a:p>
          <a:p>
            <a:pPr>
              <a:buNone/>
            </a:pPr>
            <a:r>
              <a:rPr lang="de-AT" sz="2400" dirty="0" smtClean="0">
                <a:sym typeface="Symbol"/>
              </a:rPr>
              <a:t> Höhe kann </a:t>
            </a:r>
            <a:r>
              <a:rPr lang="de-AT" sz="2400" dirty="0" err="1" smtClean="0">
                <a:sym typeface="Symbol"/>
              </a:rPr>
              <a:t>vl</a:t>
            </a:r>
            <a:r>
              <a:rPr lang="de-AT" sz="2400" dirty="0" smtClean="0">
                <a:sym typeface="Symbol"/>
              </a:rPr>
              <a:t>. sogar gewonnen werden</a:t>
            </a:r>
          </a:p>
          <a:p>
            <a:pPr>
              <a:buNone/>
            </a:pPr>
            <a:r>
              <a:rPr lang="de-AT" sz="2400" dirty="0" smtClean="0">
                <a:sym typeface="Symbol"/>
              </a:rPr>
              <a:t> Reisegeschwindigkeit erhöht sich enorm</a:t>
            </a:r>
          </a:p>
          <a:p>
            <a:pPr>
              <a:buNone/>
            </a:pPr>
            <a:r>
              <a:rPr lang="de-AT" sz="2400" dirty="0" smtClean="0">
                <a:sym typeface="Symbol"/>
              </a:rPr>
              <a:t>		(auch bei schlechten Wetterlagen)</a:t>
            </a:r>
          </a:p>
        </p:txBody>
      </p:sp>
      <p:sp>
        <p:nvSpPr>
          <p:cNvPr id="3" name="Titel 2"/>
          <p:cNvSpPr>
            <a:spLocks noGrp="1"/>
          </p:cNvSpPr>
          <p:nvPr>
            <p:ph type="title"/>
          </p:nvPr>
        </p:nvSpPr>
        <p:spPr>
          <a:xfrm>
            <a:off x="457200" y="274638"/>
            <a:ext cx="8229600" cy="1354162"/>
          </a:xfrm>
        </p:spPr>
        <p:txBody>
          <a:bodyPr>
            <a:normAutofit/>
          </a:bodyPr>
          <a:lstStyle/>
          <a:p>
            <a:r>
              <a:rPr lang="de-AT" dirty="0" smtClean="0"/>
              <a:t>Der Delphinflug</a:t>
            </a:r>
            <a:endParaRPr lang="de-DE" dirty="0"/>
          </a:p>
        </p:txBody>
      </p:sp>
      <p:pic>
        <p:nvPicPr>
          <p:cNvPr id="11266" name="Picture 2" descr="C:\Dokumente und Einstellungen\Benedikt\Desktop\Von KDF sicher in die Alpen\delphin05.jpg"/>
          <p:cNvPicPr>
            <a:picLocks noChangeAspect="1" noChangeArrowheads="1"/>
          </p:cNvPicPr>
          <p:nvPr/>
        </p:nvPicPr>
        <p:blipFill>
          <a:blip r:embed="rId2" cstate="print"/>
          <a:srcRect/>
          <a:stretch>
            <a:fillRect/>
          </a:stretch>
        </p:blipFill>
        <p:spPr bwMode="auto">
          <a:xfrm>
            <a:off x="6008159" y="548680"/>
            <a:ext cx="2884321" cy="2148458"/>
          </a:xfrm>
          <a:prstGeom prst="rect">
            <a:avLst/>
          </a:prstGeom>
          <a:noFill/>
          <a:ln>
            <a:solidFill>
              <a:schemeClr val="tx1"/>
            </a:solidFill>
          </a:ln>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18864" y="1412776"/>
            <a:ext cx="8301608" cy="4392488"/>
          </a:xfrm>
          <a:solidFill>
            <a:schemeClr val="accent3">
              <a:lumMod val="40000"/>
              <a:lumOff val="60000"/>
            </a:schemeClr>
          </a:solidFill>
          <a:ln w="9525">
            <a:solidFill>
              <a:schemeClr val="tx1"/>
            </a:solidFill>
          </a:ln>
          <a:effectLst/>
        </p:spPr>
        <p:txBody>
          <a:bodyPr>
            <a:normAutofit fontScale="92500" lnSpcReduction="10000"/>
          </a:bodyPr>
          <a:lstStyle/>
          <a:p>
            <a:pPr>
              <a:spcBef>
                <a:spcPts val="1200"/>
              </a:spcBef>
              <a:buNone/>
            </a:pPr>
            <a:r>
              <a:rPr lang="de-AT" sz="2400" b="1" i="1" u="sng" dirty="0" smtClean="0">
                <a:sym typeface="Symbol"/>
              </a:rPr>
              <a:t>Delphinflugregeln:</a:t>
            </a:r>
          </a:p>
          <a:p>
            <a:pPr marL="566928" indent="-457200">
              <a:spcBef>
                <a:spcPts val="1200"/>
              </a:spcBef>
              <a:buFont typeface="+mj-lt"/>
              <a:buAutoNum type="arabicParenR"/>
            </a:pPr>
            <a:r>
              <a:rPr lang="de-AT" sz="1900" dirty="0" smtClean="0">
                <a:sym typeface="Symbol"/>
              </a:rPr>
              <a:t>Ringeinstellung = </a:t>
            </a:r>
            <a:r>
              <a:rPr lang="de-AT" sz="1900" dirty="0" smtClean="0">
                <a:sym typeface="Symbol"/>
              </a:rPr>
              <a:t>durchschnittliches Gesamtsteigen beim Kreisen im Bart (=</a:t>
            </a:r>
            <a:r>
              <a:rPr lang="de-AT" sz="1900" dirty="0" smtClean="0">
                <a:sym typeface="Symbol"/>
              </a:rPr>
              <a:t> </a:t>
            </a:r>
            <a:r>
              <a:rPr lang="de-AT" sz="1900" dirty="0" smtClean="0">
                <a:sym typeface="Symbol"/>
              </a:rPr>
              <a:t>das mittlere Steigen vom Zeitpunkt des Einkreisens bis zum Ausleiten - also inklusive Zentrierzeit)</a:t>
            </a:r>
            <a:endParaRPr lang="de-AT" sz="1900" dirty="0" smtClean="0">
              <a:sym typeface="Symbol"/>
            </a:endParaRPr>
          </a:p>
          <a:p>
            <a:pPr marL="566928" indent="-457200">
              <a:spcBef>
                <a:spcPts val="1200"/>
              </a:spcBef>
              <a:buFont typeface="+mj-lt"/>
              <a:buAutoNum type="arabicParenR"/>
            </a:pPr>
            <a:r>
              <a:rPr lang="de-AT" sz="1900" dirty="0" smtClean="0">
                <a:sym typeface="Symbol"/>
              </a:rPr>
              <a:t>Trotz Delphinflug Höhenverlust  in möglichst gutem Steigen kreisen</a:t>
            </a:r>
          </a:p>
          <a:p>
            <a:pPr marL="566928" indent="-457200">
              <a:spcBef>
                <a:spcPts val="1200"/>
              </a:spcBef>
              <a:buFont typeface="+mj-lt"/>
              <a:buAutoNum type="arabicParenR"/>
            </a:pPr>
            <a:r>
              <a:rPr lang="de-AT" sz="1900" dirty="0" smtClean="0">
                <a:sym typeface="Symbol"/>
              </a:rPr>
              <a:t>Evtl. Überschreitung der </a:t>
            </a:r>
            <a:r>
              <a:rPr lang="de-AT" sz="1900" dirty="0" err="1" smtClean="0">
                <a:sym typeface="Symbol"/>
              </a:rPr>
              <a:t>Max.Höhe</a:t>
            </a:r>
            <a:r>
              <a:rPr lang="de-AT" sz="1900" dirty="0" smtClean="0">
                <a:sym typeface="Symbol"/>
              </a:rPr>
              <a:t> (Wolkenbasis)</a:t>
            </a:r>
            <a:br>
              <a:rPr lang="de-AT" sz="1900" dirty="0" smtClean="0">
                <a:sym typeface="Symbol"/>
              </a:rPr>
            </a:br>
            <a:r>
              <a:rPr lang="de-AT" sz="1900" dirty="0" smtClean="0">
                <a:sym typeface="Symbol"/>
              </a:rPr>
              <a:t>Ring genau soviel höher stellen, dass Höhe gehalten wird</a:t>
            </a:r>
          </a:p>
          <a:p>
            <a:pPr marL="566928" indent="-457200">
              <a:spcBef>
                <a:spcPts val="1200"/>
              </a:spcBef>
              <a:buFont typeface="+mj-lt"/>
              <a:buAutoNum type="arabicParenR"/>
            </a:pPr>
            <a:r>
              <a:rPr lang="de-AT" sz="1900" dirty="0" smtClean="0">
                <a:sym typeface="Symbol"/>
              </a:rPr>
              <a:t>Man kann auch steigen; </a:t>
            </a:r>
            <a:br>
              <a:rPr lang="de-AT" sz="1900" dirty="0" smtClean="0">
                <a:sym typeface="Symbol"/>
              </a:rPr>
            </a:br>
            <a:r>
              <a:rPr lang="de-AT" sz="1900" dirty="0" smtClean="0">
                <a:sym typeface="Symbol"/>
              </a:rPr>
              <a:t>Maß für 2) &amp; 3) ist nun der Steigpfad anstatt der Horizontalen</a:t>
            </a:r>
          </a:p>
          <a:p>
            <a:pPr marL="566928" indent="-457200">
              <a:spcBef>
                <a:spcPts val="1200"/>
              </a:spcBef>
              <a:buFont typeface="+mj-lt"/>
              <a:buAutoNum type="arabicParenR"/>
            </a:pPr>
            <a:r>
              <a:rPr lang="de-AT" sz="1900" dirty="0" smtClean="0">
                <a:sym typeface="Symbol"/>
              </a:rPr>
              <a:t>Delphinflug nicht durch Zurückdrehen des Sollfahrtrings erzwingen</a:t>
            </a:r>
            <a:br>
              <a:rPr lang="de-AT" sz="1900" dirty="0" smtClean="0">
                <a:sym typeface="Symbol"/>
              </a:rPr>
            </a:br>
            <a:r>
              <a:rPr lang="de-AT" sz="1900" dirty="0" smtClean="0">
                <a:sym typeface="Symbol"/>
              </a:rPr>
              <a:t>Entsteht automatisch bei guten Wetterlagen und günstigen Flugwegen</a:t>
            </a:r>
          </a:p>
          <a:p>
            <a:pPr marL="566928" indent="-457200">
              <a:spcBef>
                <a:spcPts val="1200"/>
              </a:spcBef>
              <a:buFont typeface="+mj-lt"/>
              <a:buAutoNum type="arabicParenR"/>
            </a:pPr>
            <a:r>
              <a:rPr lang="de-AT" sz="1900" dirty="0" smtClean="0">
                <a:sym typeface="Symbol"/>
              </a:rPr>
              <a:t>Bei Delphinflug-günstigen Wetterlagen eher mit hoher </a:t>
            </a:r>
            <a:br>
              <a:rPr lang="de-AT" sz="1900" dirty="0" smtClean="0">
                <a:sym typeface="Symbol"/>
              </a:rPr>
            </a:br>
            <a:r>
              <a:rPr lang="de-AT" sz="1900" dirty="0" smtClean="0">
                <a:sym typeface="Symbol"/>
              </a:rPr>
              <a:t>Flächenbelastung fliegen</a:t>
            </a:r>
            <a:endParaRPr lang="de-AT" sz="2000" dirty="0" smtClean="0">
              <a:sym typeface="Symbol"/>
            </a:endParaRPr>
          </a:p>
          <a:p>
            <a:pPr marL="566928" indent="-457200">
              <a:buNone/>
            </a:pPr>
            <a:endParaRPr lang="de-AT" sz="2000" dirty="0" smtClean="0">
              <a:sym typeface="Symbol"/>
            </a:endParaRPr>
          </a:p>
        </p:txBody>
      </p:sp>
      <p:sp>
        <p:nvSpPr>
          <p:cNvPr id="3" name="Titel 2"/>
          <p:cNvSpPr>
            <a:spLocks noGrp="1"/>
          </p:cNvSpPr>
          <p:nvPr>
            <p:ph type="title"/>
          </p:nvPr>
        </p:nvSpPr>
        <p:spPr>
          <a:xfrm>
            <a:off x="457200" y="274638"/>
            <a:ext cx="8229600" cy="1354162"/>
          </a:xfrm>
        </p:spPr>
        <p:txBody>
          <a:bodyPr>
            <a:normAutofit/>
          </a:bodyPr>
          <a:lstStyle/>
          <a:p>
            <a:r>
              <a:rPr lang="de-AT" dirty="0" smtClean="0"/>
              <a:t>Der Delphinflug</a:t>
            </a:r>
            <a:endParaRPr lang="de-DE" dirty="0"/>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18864" y="1412776"/>
            <a:ext cx="6861448" cy="3240360"/>
          </a:xfrm>
          <a:solidFill>
            <a:schemeClr val="accent3">
              <a:lumMod val="40000"/>
              <a:lumOff val="60000"/>
            </a:schemeClr>
          </a:solidFill>
          <a:ln w="9525">
            <a:solidFill>
              <a:schemeClr val="tx1"/>
            </a:solidFill>
          </a:ln>
          <a:effectLst/>
        </p:spPr>
        <p:txBody>
          <a:bodyPr>
            <a:normAutofit fontScale="92500" lnSpcReduction="10000"/>
          </a:bodyPr>
          <a:lstStyle/>
          <a:p>
            <a:pPr>
              <a:spcBef>
                <a:spcPts val="1200"/>
              </a:spcBef>
              <a:spcAft>
                <a:spcPts val="600"/>
              </a:spcAft>
              <a:buNone/>
            </a:pPr>
            <a:r>
              <a:rPr lang="de-AT" sz="2400" dirty="0" smtClean="0">
                <a:sym typeface="Symbol"/>
              </a:rPr>
              <a:t>Wann soll ich trotzdem kurbeln?</a:t>
            </a:r>
          </a:p>
          <a:p>
            <a:pPr marL="566928" indent="-457200">
              <a:spcAft>
                <a:spcPts val="600"/>
              </a:spcAft>
            </a:pPr>
            <a:r>
              <a:rPr lang="de-AT" sz="2400" dirty="0" smtClean="0">
                <a:sym typeface="Symbol"/>
              </a:rPr>
              <a:t>Wenn man noch weit unter der Basis ist.</a:t>
            </a:r>
          </a:p>
          <a:p>
            <a:pPr marL="566928" indent="-457200">
              <a:spcAft>
                <a:spcPts val="600"/>
              </a:spcAft>
            </a:pPr>
            <a:r>
              <a:rPr lang="de-AT" sz="2400" dirty="0" smtClean="0">
                <a:sym typeface="Symbol"/>
              </a:rPr>
              <a:t>Die Wolkenstraße bald zu Ende sein wird</a:t>
            </a:r>
            <a:r>
              <a:rPr lang="de-AT" sz="2400" dirty="0" smtClean="0">
                <a:sym typeface="Symbol"/>
              </a:rPr>
              <a:t>.</a:t>
            </a:r>
            <a:br>
              <a:rPr lang="de-AT" sz="2400" dirty="0" smtClean="0">
                <a:sym typeface="Symbol"/>
              </a:rPr>
            </a:br>
            <a:r>
              <a:rPr lang="de-AT" sz="1700" dirty="0" smtClean="0">
                <a:sym typeface="Symbol"/>
              </a:rPr>
              <a:t>Die </a:t>
            </a:r>
            <a:r>
              <a:rPr lang="de-AT" sz="1700" dirty="0" smtClean="0">
                <a:sym typeface="Symbol"/>
              </a:rPr>
              <a:t>Maximalhöhe sollte allerdings schon </a:t>
            </a:r>
            <a:r>
              <a:rPr lang="de-AT" sz="1700" dirty="0" smtClean="0">
                <a:sym typeface="Symbol"/>
              </a:rPr>
              <a:t>deutlich vor dem Ende </a:t>
            </a:r>
            <a:r>
              <a:rPr lang="de-AT" sz="1700" dirty="0" smtClean="0">
                <a:sym typeface="Symbol"/>
              </a:rPr>
              <a:t>der Wolkenstraße </a:t>
            </a:r>
            <a:r>
              <a:rPr lang="de-AT" sz="1700" dirty="0" err="1" smtClean="0">
                <a:sym typeface="Symbol"/>
              </a:rPr>
              <a:t>erkurbelt</a:t>
            </a:r>
            <a:r>
              <a:rPr lang="de-AT" sz="1700" dirty="0" smtClean="0">
                <a:sym typeface="Symbol"/>
              </a:rPr>
              <a:t> werden, da wir uns nicht auf die </a:t>
            </a:r>
            <a:r>
              <a:rPr lang="de-AT" sz="1700" dirty="0" smtClean="0">
                <a:sym typeface="Symbol"/>
              </a:rPr>
              <a:t>letzte </a:t>
            </a:r>
            <a:r>
              <a:rPr lang="de-AT" sz="1700" dirty="0" smtClean="0">
                <a:sym typeface="Symbol"/>
              </a:rPr>
              <a:t>Wolke verlassen dürfen !!</a:t>
            </a:r>
            <a:endParaRPr lang="de-AT" sz="1700" dirty="0" smtClean="0">
              <a:sym typeface="Symbol"/>
            </a:endParaRPr>
          </a:p>
          <a:p>
            <a:pPr marL="566928" indent="-457200">
              <a:spcAft>
                <a:spcPts val="600"/>
              </a:spcAft>
            </a:pPr>
            <a:r>
              <a:rPr lang="de-AT" sz="2400" dirty="0" smtClean="0">
                <a:sym typeface="Symbol"/>
              </a:rPr>
              <a:t>Das Steigen deutlich größer ist </a:t>
            </a:r>
            <a:br>
              <a:rPr lang="de-AT" sz="2400" dirty="0" smtClean="0">
                <a:sym typeface="Symbol"/>
              </a:rPr>
            </a:br>
            <a:r>
              <a:rPr lang="de-AT" sz="2400" dirty="0" smtClean="0">
                <a:sym typeface="Symbol"/>
              </a:rPr>
              <a:t>als im Allgemeinen.</a:t>
            </a:r>
          </a:p>
          <a:p>
            <a:pPr marL="566928" indent="-457200">
              <a:spcAft>
                <a:spcPts val="600"/>
              </a:spcAft>
            </a:pPr>
            <a:r>
              <a:rPr lang="de-AT" sz="2400" dirty="0" smtClean="0">
                <a:sym typeface="Symbol"/>
              </a:rPr>
              <a:t>Oder wenn das Steigzentrum sehr eng ist.</a:t>
            </a:r>
          </a:p>
        </p:txBody>
      </p:sp>
      <p:sp>
        <p:nvSpPr>
          <p:cNvPr id="3" name="Titel 2"/>
          <p:cNvSpPr>
            <a:spLocks noGrp="1"/>
          </p:cNvSpPr>
          <p:nvPr>
            <p:ph type="title"/>
          </p:nvPr>
        </p:nvSpPr>
        <p:spPr>
          <a:xfrm>
            <a:off x="457200" y="274638"/>
            <a:ext cx="8229600" cy="1354162"/>
          </a:xfrm>
        </p:spPr>
        <p:txBody>
          <a:bodyPr>
            <a:normAutofit/>
          </a:bodyPr>
          <a:lstStyle/>
          <a:p>
            <a:r>
              <a:rPr lang="de-AT" dirty="0" smtClean="0"/>
              <a:t>Der Delphinflug</a:t>
            </a:r>
            <a:endParaRPr lang="de-DE" dirty="0"/>
          </a:p>
        </p:txBody>
      </p:sp>
      <p:pic>
        <p:nvPicPr>
          <p:cNvPr id="13314" name="Picture 2" descr="C:\Dokumente und Einstellungen\Benedikt\Desktop\Von KDF sicher in die Alpen\achtung.jpg"/>
          <p:cNvPicPr>
            <a:picLocks noChangeAspect="1" noChangeArrowheads="1"/>
          </p:cNvPicPr>
          <p:nvPr/>
        </p:nvPicPr>
        <p:blipFill>
          <a:blip r:embed="rId2" cstate="print"/>
          <a:srcRect/>
          <a:stretch>
            <a:fillRect/>
          </a:stretch>
        </p:blipFill>
        <p:spPr bwMode="auto">
          <a:xfrm>
            <a:off x="539552" y="4725144"/>
            <a:ext cx="1268760" cy="951570"/>
          </a:xfrm>
          <a:prstGeom prst="rect">
            <a:avLst/>
          </a:prstGeom>
          <a:noFill/>
        </p:spPr>
      </p:pic>
      <p:sp>
        <p:nvSpPr>
          <p:cNvPr id="5" name="Textfeld 4"/>
          <p:cNvSpPr txBox="1"/>
          <p:nvPr/>
        </p:nvSpPr>
        <p:spPr>
          <a:xfrm>
            <a:off x="1835696" y="4725144"/>
            <a:ext cx="7308304" cy="1323439"/>
          </a:xfrm>
          <a:prstGeom prst="rect">
            <a:avLst/>
          </a:prstGeom>
          <a:noFill/>
        </p:spPr>
        <p:txBody>
          <a:bodyPr wrap="square" rtlCol="0">
            <a:spAutoFit/>
          </a:bodyPr>
          <a:lstStyle/>
          <a:p>
            <a:r>
              <a:rPr lang="de-AT" sz="2000" dirty="0" smtClean="0"/>
              <a:t>Aufwindstraßen enden oft in </a:t>
            </a:r>
            <a:br>
              <a:rPr lang="de-AT" sz="2000" dirty="0" smtClean="0"/>
            </a:br>
            <a:r>
              <a:rPr lang="de-AT" sz="2000" dirty="0" smtClean="0"/>
              <a:t>Gebieten ohne </a:t>
            </a:r>
            <a:r>
              <a:rPr lang="de-AT" sz="2000" dirty="0" err="1" smtClean="0"/>
              <a:t>Termikentwicklung</a:t>
            </a:r>
            <a:endParaRPr lang="de-AT" sz="2000" dirty="0" smtClean="0"/>
          </a:p>
          <a:p>
            <a:r>
              <a:rPr lang="de-AT" sz="2000" dirty="0" smtClean="0">
                <a:sym typeface="Symbol"/>
              </a:rPr>
              <a:t> Wir verlassen diese also </a:t>
            </a:r>
            <a:r>
              <a:rPr lang="de-AT" sz="2000" b="1" dirty="0" smtClean="0">
                <a:sym typeface="Symbol"/>
              </a:rPr>
              <a:t>immer mit </a:t>
            </a:r>
            <a:r>
              <a:rPr lang="de-AT" sz="2000" b="1" dirty="0" smtClean="0">
                <a:sym typeface="Symbol"/>
              </a:rPr>
              <a:t>Maximalhöhe</a:t>
            </a:r>
            <a:br>
              <a:rPr lang="de-AT" sz="2000" b="1" dirty="0" smtClean="0">
                <a:sym typeface="Symbol"/>
              </a:rPr>
            </a:br>
            <a:endParaRPr lang="de-DE" sz="2000" dirty="0"/>
          </a:p>
        </p:txBody>
      </p:sp>
      <p:pic>
        <p:nvPicPr>
          <p:cNvPr id="6" name="Picture 2" descr="C:\Dokumente und Einstellungen\Benedikt\Desktop\Von KDF sicher in die Alpen\achtung.jpg"/>
          <p:cNvPicPr>
            <a:picLocks noChangeAspect="1" noChangeArrowheads="1"/>
          </p:cNvPicPr>
          <p:nvPr/>
        </p:nvPicPr>
        <p:blipFill>
          <a:blip r:embed="rId2" cstate="print"/>
          <a:srcRect/>
          <a:stretch>
            <a:fillRect/>
          </a:stretch>
        </p:blipFill>
        <p:spPr bwMode="auto">
          <a:xfrm>
            <a:off x="611560" y="2708920"/>
            <a:ext cx="471669" cy="353752"/>
          </a:xfrm>
          <a:prstGeom prst="rect">
            <a:avLst/>
          </a:prstGeom>
          <a:noFill/>
        </p:spPr>
      </p:pic>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628800"/>
            <a:ext cx="8229600" cy="4525963"/>
          </a:xfrm>
        </p:spPr>
        <p:txBody>
          <a:bodyPr>
            <a:normAutofit/>
          </a:bodyPr>
          <a:lstStyle/>
          <a:p>
            <a:pPr>
              <a:buNone/>
            </a:pPr>
            <a:r>
              <a:rPr lang="de-AT" sz="2400" i="1" dirty="0" smtClean="0">
                <a:sym typeface="Symbol"/>
              </a:rPr>
              <a:t>Spezieller:</a:t>
            </a:r>
            <a:r>
              <a:rPr lang="de-AT" sz="2400" dirty="0" smtClean="0">
                <a:sym typeface="Symbol"/>
              </a:rPr>
              <a:t> </a:t>
            </a:r>
            <a:r>
              <a:rPr lang="de-AT" sz="2400" b="1" dirty="0" smtClean="0">
                <a:sym typeface="Symbol"/>
              </a:rPr>
              <a:t>Wolkenstraßen</a:t>
            </a:r>
          </a:p>
          <a:p>
            <a:r>
              <a:rPr lang="de-AT" sz="2400" dirty="0" smtClean="0">
                <a:sym typeface="Symbol"/>
              </a:rPr>
              <a:t>Nicht an der Basis kleben</a:t>
            </a:r>
            <a:br>
              <a:rPr lang="de-AT" sz="2400" dirty="0" smtClean="0">
                <a:sym typeface="Symbol"/>
              </a:rPr>
            </a:br>
            <a:r>
              <a:rPr lang="de-AT" sz="2400" dirty="0" smtClean="0">
                <a:sym typeface="Symbol"/>
              </a:rPr>
              <a:t>und das Steigen wegdrücken !!</a:t>
            </a:r>
          </a:p>
        </p:txBody>
      </p:sp>
      <p:sp>
        <p:nvSpPr>
          <p:cNvPr id="3" name="Titel 2"/>
          <p:cNvSpPr>
            <a:spLocks noGrp="1"/>
          </p:cNvSpPr>
          <p:nvPr>
            <p:ph type="title"/>
          </p:nvPr>
        </p:nvSpPr>
        <p:spPr>
          <a:xfrm>
            <a:off x="457200" y="274638"/>
            <a:ext cx="8229600" cy="1354162"/>
          </a:xfrm>
        </p:spPr>
        <p:txBody>
          <a:bodyPr>
            <a:normAutofit/>
          </a:bodyPr>
          <a:lstStyle/>
          <a:p>
            <a:r>
              <a:rPr lang="de-AT" dirty="0" smtClean="0"/>
              <a:t>Der Delphinflug</a:t>
            </a:r>
            <a:endParaRPr lang="de-DE" dirty="0"/>
          </a:p>
        </p:txBody>
      </p:sp>
      <p:pic>
        <p:nvPicPr>
          <p:cNvPr id="12290" name="Picture 2" descr="C:\Dokumente und Einstellungen\Benedikt\Desktop\Von KDF sicher in die Alpen\Wolkenstrasse.jpg"/>
          <p:cNvPicPr>
            <a:picLocks noChangeAspect="1" noChangeArrowheads="1"/>
          </p:cNvPicPr>
          <p:nvPr/>
        </p:nvPicPr>
        <p:blipFill>
          <a:blip r:embed="rId2" cstate="print"/>
          <a:srcRect b="4656"/>
          <a:stretch>
            <a:fillRect/>
          </a:stretch>
        </p:blipFill>
        <p:spPr bwMode="auto">
          <a:xfrm>
            <a:off x="5436096" y="260648"/>
            <a:ext cx="3453557" cy="2469270"/>
          </a:xfrm>
          <a:prstGeom prst="rect">
            <a:avLst/>
          </a:prstGeom>
          <a:noFill/>
          <a:ln w="9525">
            <a:solidFill>
              <a:schemeClr val="tx1"/>
            </a:solidFill>
          </a:ln>
        </p:spPr>
      </p:pic>
      <p:pic>
        <p:nvPicPr>
          <p:cNvPr id="12291" name="Picture 3" descr="C:\Dokumente und Einstellungen\Benedikt\Eigene Dateien\Eigene Bilder\Eigene Scans\2011-04 (Apr)\Scannen0008.jpg"/>
          <p:cNvPicPr>
            <a:picLocks noChangeAspect="1" noChangeArrowheads="1"/>
          </p:cNvPicPr>
          <p:nvPr/>
        </p:nvPicPr>
        <p:blipFill>
          <a:blip r:embed="rId3" cstate="print"/>
          <a:srcRect/>
          <a:stretch>
            <a:fillRect/>
          </a:stretch>
        </p:blipFill>
        <p:spPr bwMode="auto">
          <a:xfrm rot="5400000">
            <a:off x="2797446" y="322805"/>
            <a:ext cx="3549108" cy="9144000"/>
          </a:xfrm>
          <a:prstGeom prst="rect">
            <a:avLst/>
          </a:prstGeom>
          <a:noFill/>
        </p:spPr>
      </p:pic>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628800"/>
            <a:ext cx="8229600" cy="4525963"/>
          </a:xfrm>
        </p:spPr>
        <p:txBody>
          <a:bodyPr>
            <a:normAutofit/>
          </a:bodyPr>
          <a:lstStyle/>
          <a:p>
            <a:pPr>
              <a:buNone/>
            </a:pPr>
            <a:r>
              <a:rPr lang="de-AT" sz="2400" i="1" dirty="0" smtClean="0">
                <a:sym typeface="Symbol"/>
              </a:rPr>
              <a:t>Optimaler Flug entlang Aufwindstraßen:</a:t>
            </a:r>
          </a:p>
          <a:p>
            <a:pPr>
              <a:buNone/>
            </a:pPr>
            <a:r>
              <a:rPr lang="de-AT" sz="2400" dirty="0" smtClean="0">
                <a:sym typeface="Symbol"/>
              </a:rPr>
              <a:t>Fall 1: </a:t>
            </a:r>
            <a:r>
              <a:rPr lang="de-AT" sz="2400" dirty="0" err="1" smtClean="0">
                <a:sym typeface="Symbol"/>
              </a:rPr>
              <a:t>Flugpfad</a:t>
            </a:r>
            <a:r>
              <a:rPr lang="de-AT" sz="2400" dirty="0" smtClean="0">
                <a:sym typeface="Symbol"/>
              </a:rPr>
              <a:t> FP liegt horizontal</a:t>
            </a:r>
          </a:p>
        </p:txBody>
      </p:sp>
      <p:sp>
        <p:nvSpPr>
          <p:cNvPr id="3" name="Titel 2"/>
          <p:cNvSpPr>
            <a:spLocks noGrp="1"/>
          </p:cNvSpPr>
          <p:nvPr>
            <p:ph type="title"/>
          </p:nvPr>
        </p:nvSpPr>
        <p:spPr>
          <a:xfrm>
            <a:off x="457200" y="274638"/>
            <a:ext cx="8229600" cy="1354162"/>
          </a:xfrm>
        </p:spPr>
        <p:txBody>
          <a:bodyPr>
            <a:normAutofit/>
          </a:bodyPr>
          <a:lstStyle/>
          <a:p>
            <a:r>
              <a:rPr lang="de-AT" dirty="0" smtClean="0"/>
              <a:t>Der Delphinflug</a:t>
            </a:r>
            <a:endParaRPr lang="de-DE" dirty="0"/>
          </a:p>
        </p:txBody>
      </p:sp>
      <p:pic>
        <p:nvPicPr>
          <p:cNvPr id="14338" name="Picture 2" descr="C:\Dokumente und Einstellungen\Benedikt\Eigene Dateien\Eigene Bilder\Eigene Scans\2011-04 (Apr)\Scannen0011.jpg"/>
          <p:cNvPicPr>
            <a:picLocks noChangeAspect="1" noChangeArrowheads="1"/>
          </p:cNvPicPr>
          <p:nvPr/>
        </p:nvPicPr>
        <p:blipFill>
          <a:blip r:embed="rId2" cstate="print"/>
          <a:srcRect b="59735"/>
          <a:stretch>
            <a:fillRect/>
          </a:stretch>
        </p:blipFill>
        <p:spPr bwMode="auto">
          <a:xfrm>
            <a:off x="899592" y="2564904"/>
            <a:ext cx="7361075" cy="4047555"/>
          </a:xfrm>
          <a:prstGeom prst="rect">
            <a:avLst/>
          </a:prstGeom>
          <a:noFill/>
        </p:spPr>
      </p:pic>
      <p:sp>
        <p:nvSpPr>
          <p:cNvPr id="7" name="Inhaltsplatzhalter 1"/>
          <p:cNvSpPr txBox="1">
            <a:spLocks/>
          </p:cNvSpPr>
          <p:nvPr/>
        </p:nvSpPr>
        <p:spPr>
          <a:xfrm>
            <a:off x="6120680" y="116632"/>
            <a:ext cx="3275856" cy="1080120"/>
          </a:xfrm>
          <a:prstGeom prst="rect">
            <a:avLst/>
          </a:prstGeom>
        </p:spPr>
        <p:txBody>
          <a:bodyPr vert="horz">
            <a:norm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de-AT" b="0" i="0" u="none" strike="noStrike" kern="1200" cap="none" spc="0" normalizeH="0" baseline="0" noProof="0" dirty="0" smtClean="0">
                <a:ln>
                  <a:noFill/>
                </a:ln>
                <a:solidFill>
                  <a:schemeClr val="tx1"/>
                </a:solidFill>
                <a:effectLst/>
                <a:uLnTx/>
                <a:uFillTx/>
                <a:latin typeface="+mn-lt"/>
                <a:ea typeface="+mn-ea"/>
                <a:cs typeface="+mn-cs"/>
                <a:sym typeface="Symbol"/>
              </a:rPr>
              <a:t>Gleitleistung</a:t>
            </a:r>
            <a:r>
              <a:rPr kumimoji="0" lang="de-AT" b="0" i="0" u="none" strike="noStrike" kern="1200" cap="none" spc="0" normalizeH="0" noProof="0" dirty="0" smtClean="0">
                <a:ln>
                  <a:noFill/>
                </a:ln>
                <a:solidFill>
                  <a:schemeClr val="tx1"/>
                </a:solidFill>
                <a:effectLst/>
                <a:uLnTx/>
                <a:uFillTx/>
                <a:latin typeface="+mn-lt"/>
                <a:ea typeface="+mn-ea"/>
                <a:cs typeface="+mn-cs"/>
                <a:sym typeface="Symbol"/>
              </a:rPr>
              <a:t> </a:t>
            </a:r>
            <a:r>
              <a:rPr kumimoji="0" lang="de-AT" b="1" i="0" u="none" strike="noStrike" kern="1200" cap="none" spc="0" normalizeH="0" baseline="0" noProof="0" dirty="0" smtClean="0">
                <a:ln>
                  <a:noFill/>
                </a:ln>
                <a:solidFill>
                  <a:srgbClr val="FF0000"/>
                </a:solidFill>
                <a:effectLst/>
                <a:uLnTx/>
                <a:uFillTx/>
                <a:latin typeface="+mn-lt"/>
                <a:ea typeface="+mn-ea"/>
                <a:cs typeface="+mn-cs"/>
                <a:sym typeface="Symbol"/>
              </a:rPr>
              <a:t>Flieger</a:t>
            </a:r>
            <a:r>
              <a:rPr kumimoji="0" lang="de-AT" b="1" i="0" u="none" strike="noStrike" kern="1200" cap="none" spc="0" normalizeH="0" noProof="0" dirty="0" smtClean="0">
                <a:ln>
                  <a:noFill/>
                </a:ln>
                <a:solidFill>
                  <a:srgbClr val="FF0000"/>
                </a:solidFill>
                <a:effectLst/>
                <a:uLnTx/>
                <a:uFillTx/>
                <a:latin typeface="+mn-lt"/>
                <a:ea typeface="+mn-ea"/>
                <a:cs typeface="+mn-cs"/>
                <a:sym typeface="Symbol"/>
              </a:rPr>
              <a:t> A </a:t>
            </a: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de-AT" b="0" i="0" u="none" strike="noStrike" kern="1200" cap="none" spc="0" normalizeH="0" noProof="0" dirty="0" smtClean="0">
                <a:ln>
                  <a:noFill/>
                </a:ln>
                <a:solidFill>
                  <a:schemeClr val="tx1"/>
                </a:solidFill>
                <a:effectLst/>
                <a:uLnTx/>
                <a:uFillTx/>
                <a:latin typeface="+mn-lt"/>
                <a:ea typeface="+mn-ea"/>
                <a:cs typeface="+mn-cs"/>
                <a:sym typeface="Symbol"/>
              </a:rPr>
              <a:t>&gt;</a:t>
            </a:r>
            <a:endParaRPr lang="de-AT" dirty="0">
              <a:sym typeface="Symbol"/>
            </a:endParaRP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de-AT" b="0" i="0" u="none" strike="noStrike" kern="1200" cap="none" spc="0" normalizeH="0" noProof="0" dirty="0" smtClean="0">
                <a:ln>
                  <a:noFill/>
                </a:ln>
                <a:solidFill>
                  <a:schemeClr val="tx1"/>
                </a:solidFill>
                <a:effectLst/>
                <a:uLnTx/>
                <a:uFillTx/>
                <a:latin typeface="+mn-lt"/>
                <a:ea typeface="+mn-ea"/>
                <a:cs typeface="+mn-cs"/>
                <a:sym typeface="Symbol"/>
              </a:rPr>
              <a:t>Gleitleistung </a:t>
            </a:r>
            <a:r>
              <a:rPr kumimoji="0" lang="de-AT" b="1" i="0" u="none" strike="noStrike" kern="1200" cap="none" spc="0" normalizeH="0" noProof="0" dirty="0" smtClean="0">
                <a:ln>
                  <a:noFill/>
                </a:ln>
                <a:solidFill>
                  <a:srgbClr val="0070C0"/>
                </a:solidFill>
                <a:effectLst/>
                <a:uLnTx/>
                <a:uFillTx/>
                <a:latin typeface="+mn-lt"/>
                <a:ea typeface="+mn-ea"/>
                <a:cs typeface="+mn-cs"/>
                <a:sym typeface="Symbol"/>
              </a:rPr>
              <a:t>Flieger B</a:t>
            </a:r>
            <a:endParaRPr kumimoji="0" lang="de-AT" b="1" i="0" u="none" strike="noStrike" kern="1200" cap="none" spc="0" normalizeH="0" baseline="0" noProof="0" dirty="0" smtClean="0">
              <a:ln>
                <a:noFill/>
              </a:ln>
              <a:solidFill>
                <a:srgbClr val="0070C0"/>
              </a:solidFill>
              <a:effectLst/>
              <a:uLnTx/>
              <a:uFillTx/>
              <a:latin typeface="+mn-lt"/>
              <a:ea typeface="+mn-ea"/>
              <a:cs typeface="+mn-cs"/>
              <a:sym typeface="Symbo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noFill/>
          </a:ln>
        </p:spPr>
        <p:txBody>
          <a:bodyPr>
            <a:normAutofit/>
          </a:bodyPr>
          <a:lstStyle/>
          <a:p>
            <a:r>
              <a:rPr lang="de-AT" sz="2300" dirty="0" smtClean="0">
                <a:sym typeface="Symbol"/>
              </a:rPr>
              <a:t>Hangflugregeln</a:t>
            </a:r>
          </a:p>
          <a:p>
            <a:pPr marL="109728" indent="0">
              <a:buNone/>
            </a:pPr>
            <a:endParaRPr lang="de-AT" sz="2300" dirty="0" smtClean="0">
              <a:sym typeface="Symbol"/>
            </a:endParaRPr>
          </a:p>
          <a:p>
            <a:pPr lvl="1">
              <a:buFont typeface="Wingdings" pitchFamily="2" charset="2"/>
              <a:buChar char="§"/>
            </a:pPr>
            <a:r>
              <a:rPr lang="de-AT" sz="1600" dirty="0" smtClean="0">
                <a:sym typeface="Symbol"/>
              </a:rPr>
              <a:t>Fliege am Hang mit ausreichender Fahrt, bei </a:t>
            </a:r>
            <a:r>
              <a:rPr lang="de-AT" sz="1600" dirty="0">
                <a:sym typeface="Symbol"/>
              </a:rPr>
              <a:t>T</a:t>
            </a:r>
            <a:r>
              <a:rPr lang="de-AT" sz="1600" dirty="0" smtClean="0">
                <a:sym typeface="Symbol"/>
              </a:rPr>
              <a:t>urbulenzen entsprechend schneller.</a:t>
            </a:r>
          </a:p>
          <a:p>
            <a:pPr marL="393192" lvl="1" indent="0">
              <a:buNone/>
            </a:pPr>
            <a:endParaRPr lang="de-AT" sz="1600" dirty="0" smtClean="0">
              <a:sym typeface="Symbol"/>
            </a:endParaRPr>
          </a:p>
          <a:p>
            <a:pPr lvl="1">
              <a:buFont typeface="Wingdings" pitchFamily="2" charset="2"/>
              <a:buChar char="§"/>
            </a:pPr>
            <a:r>
              <a:rPr lang="de-AT" sz="1600" dirty="0" smtClean="0">
                <a:sym typeface="Symbol"/>
              </a:rPr>
              <a:t>Kurve niemals zum Hang, sondern fliege in langgezogenen Achterschleifen die Kurven jeweils zum Tal hin.</a:t>
            </a:r>
          </a:p>
          <a:p>
            <a:pPr marL="393192" lvl="1" indent="0">
              <a:buNone/>
            </a:pPr>
            <a:endParaRPr lang="de-AT" sz="1600" dirty="0" smtClean="0">
              <a:sym typeface="Symbol"/>
            </a:endParaRPr>
          </a:p>
          <a:p>
            <a:pPr lvl="1">
              <a:buFont typeface="Wingdings" pitchFamily="2" charset="2"/>
              <a:buChar char="§"/>
            </a:pPr>
            <a:r>
              <a:rPr lang="de-AT" sz="1600" dirty="0" smtClean="0">
                <a:sym typeface="Symbol"/>
              </a:rPr>
              <a:t>Vermeide Schiebeflugzustände durch Kontrolle der Richtung des </a:t>
            </a:r>
            <a:r>
              <a:rPr lang="de-AT" sz="1600" dirty="0" err="1" smtClean="0">
                <a:sym typeface="Symbol"/>
              </a:rPr>
              <a:t>Haubenfadens</a:t>
            </a:r>
            <a:r>
              <a:rPr lang="de-AT" sz="1600" dirty="0" smtClean="0">
                <a:sym typeface="Symbol"/>
              </a:rPr>
              <a:t>.</a:t>
            </a:r>
          </a:p>
          <a:p>
            <a:pPr marL="393192" lvl="1" indent="0">
              <a:buNone/>
            </a:pPr>
            <a:endParaRPr lang="de-AT" sz="1600" dirty="0" smtClean="0">
              <a:sym typeface="Symbol"/>
            </a:endParaRPr>
          </a:p>
          <a:p>
            <a:pPr lvl="1">
              <a:buFont typeface="Wingdings" pitchFamily="2" charset="2"/>
              <a:buChar char="§"/>
            </a:pPr>
            <a:r>
              <a:rPr lang="de-AT" sz="1600" dirty="0" smtClean="0">
                <a:sym typeface="Symbol"/>
              </a:rPr>
              <a:t>Vermeide Vollkreise in </a:t>
            </a:r>
            <a:r>
              <a:rPr lang="de-AT" sz="1600" dirty="0" err="1" smtClean="0">
                <a:sym typeface="Symbol"/>
              </a:rPr>
              <a:t>Hangnähe</a:t>
            </a:r>
            <a:r>
              <a:rPr lang="de-AT" sz="1600" dirty="0" smtClean="0">
                <a:sym typeface="Symbol"/>
              </a:rPr>
              <a:t>.</a:t>
            </a:r>
          </a:p>
          <a:p>
            <a:pPr marL="393192" lvl="1" indent="0">
              <a:buNone/>
            </a:pPr>
            <a:endParaRPr lang="de-AT" sz="1600" dirty="0" smtClean="0">
              <a:sym typeface="Symbol"/>
            </a:endParaRPr>
          </a:p>
          <a:p>
            <a:pPr lvl="1">
              <a:buFont typeface="Wingdings" pitchFamily="2" charset="2"/>
              <a:buChar char="§"/>
            </a:pPr>
            <a:r>
              <a:rPr lang="de-AT" sz="1600" dirty="0" smtClean="0">
                <a:sym typeface="Symbol"/>
              </a:rPr>
              <a:t>Durchfliege Sinkgebiete etwas schneller, Steiggebiete (bei ausreichendem Abstand vom Hang) eher langsamer.</a:t>
            </a:r>
          </a:p>
        </p:txBody>
      </p:sp>
      <p:sp>
        <p:nvSpPr>
          <p:cNvPr id="3" name="Titel 2"/>
          <p:cNvSpPr>
            <a:spLocks noGrp="1"/>
          </p:cNvSpPr>
          <p:nvPr>
            <p:ph type="title"/>
          </p:nvPr>
        </p:nvSpPr>
        <p:spPr/>
        <p:txBody>
          <a:bodyPr>
            <a:normAutofit/>
          </a:bodyPr>
          <a:lstStyle/>
          <a:p>
            <a:r>
              <a:rPr lang="de-AT" dirty="0" smtClean="0"/>
              <a:t>I. Hangsegelflug</a:t>
            </a:r>
            <a:endParaRPr lang="de-DE" dirty="0"/>
          </a:p>
        </p:txBody>
      </p:sp>
    </p:spTree>
    <p:extLst>
      <p:ext uri="{BB962C8B-B14F-4D97-AF65-F5344CB8AC3E}">
        <p14:creationId xmlns:p14="http://schemas.microsoft.com/office/powerpoint/2010/main" xmlns="" val="3202103434"/>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628800"/>
            <a:ext cx="8229600" cy="4525963"/>
          </a:xfrm>
        </p:spPr>
        <p:txBody>
          <a:bodyPr>
            <a:normAutofit/>
          </a:bodyPr>
          <a:lstStyle/>
          <a:p>
            <a:pPr>
              <a:buNone/>
            </a:pPr>
            <a:r>
              <a:rPr lang="de-AT" sz="2400" i="1" dirty="0" smtClean="0">
                <a:sym typeface="Symbol"/>
              </a:rPr>
              <a:t>Optimaler Flug entlang Aufwindstraßen:</a:t>
            </a:r>
          </a:p>
          <a:p>
            <a:pPr>
              <a:buNone/>
            </a:pPr>
            <a:r>
              <a:rPr lang="de-AT" sz="2400" dirty="0" smtClean="0">
                <a:sym typeface="Symbol"/>
              </a:rPr>
              <a:t>Fall 2: </a:t>
            </a:r>
            <a:r>
              <a:rPr lang="de-AT" sz="2400" dirty="0" err="1" smtClean="0">
                <a:sym typeface="Symbol"/>
              </a:rPr>
              <a:t>Flugpfad</a:t>
            </a:r>
            <a:r>
              <a:rPr lang="de-AT" sz="2400" dirty="0" smtClean="0">
                <a:sym typeface="Symbol"/>
              </a:rPr>
              <a:t> FP steigt an</a:t>
            </a:r>
          </a:p>
        </p:txBody>
      </p:sp>
      <p:sp>
        <p:nvSpPr>
          <p:cNvPr id="3" name="Titel 2"/>
          <p:cNvSpPr>
            <a:spLocks noGrp="1"/>
          </p:cNvSpPr>
          <p:nvPr>
            <p:ph type="title"/>
          </p:nvPr>
        </p:nvSpPr>
        <p:spPr>
          <a:xfrm>
            <a:off x="457200" y="274638"/>
            <a:ext cx="8229600" cy="1354162"/>
          </a:xfrm>
        </p:spPr>
        <p:txBody>
          <a:bodyPr>
            <a:normAutofit/>
          </a:bodyPr>
          <a:lstStyle/>
          <a:p>
            <a:r>
              <a:rPr lang="de-AT" dirty="0" smtClean="0"/>
              <a:t>Der Delphinflug</a:t>
            </a:r>
            <a:endParaRPr lang="de-DE" dirty="0"/>
          </a:p>
        </p:txBody>
      </p:sp>
      <p:sp>
        <p:nvSpPr>
          <p:cNvPr id="7" name="Inhaltsplatzhalter 1"/>
          <p:cNvSpPr txBox="1">
            <a:spLocks/>
          </p:cNvSpPr>
          <p:nvPr/>
        </p:nvSpPr>
        <p:spPr>
          <a:xfrm>
            <a:off x="6120680" y="116632"/>
            <a:ext cx="3275856" cy="1080120"/>
          </a:xfrm>
          <a:prstGeom prst="rect">
            <a:avLst/>
          </a:prstGeom>
        </p:spPr>
        <p:txBody>
          <a:bodyPr vert="horz">
            <a:norm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de-AT" b="0" i="0" u="none" strike="noStrike" kern="1200" cap="none" spc="0" normalizeH="0" baseline="0" noProof="0" dirty="0" smtClean="0">
                <a:ln>
                  <a:noFill/>
                </a:ln>
                <a:solidFill>
                  <a:schemeClr val="tx1"/>
                </a:solidFill>
                <a:effectLst/>
                <a:uLnTx/>
                <a:uFillTx/>
                <a:latin typeface="+mn-lt"/>
                <a:ea typeface="+mn-ea"/>
                <a:cs typeface="+mn-cs"/>
                <a:sym typeface="Symbol"/>
              </a:rPr>
              <a:t>Gleitleistung</a:t>
            </a:r>
            <a:r>
              <a:rPr kumimoji="0" lang="de-AT" b="0" i="0" u="none" strike="noStrike" kern="1200" cap="none" spc="0" normalizeH="0" noProof="0" dirty="0" smtClean="0">
                <a:ln>
                  <a:noFill/>
                </a:ln>
                <a:solidFill>
                  <a:schemeClr val="tx1"/>
                </a:solidFill>
                <a:effectLst/>
                <a:uLnTx/>
                <a:uFillTx/>
                <a:latin typeface="+mn-lt"/>
                <a:ea typeface="+mn-ea"/>
                <a:cs typeface="+mn-cs"/>
                <a:sym typeface="Symbol"/>
              </a:rPr>
              <a:t> </a:t>
            </a:r>
            <a:r>
              <a:rPr kumimoji="0" lang="de-AT" b="1" i="0" u="none" strike="noStrike" kern="1200" cap="none" spc="0" normalizeH="0" baseline="0" noProof="0" dirty="0" smtClean="0">
                <a:ln>
                  <a:noFill/>
                </a:ln>
                <a:solidFill>
                  <a:srgbClr val="FF0000"/>
                </a:solidFill>
                <a:effectLst/>
                <a:uLnTx/>
                <a:uFillTx/>
                <a:latin typeface="+mn-lt"/>
                <a:ea typeface="+mn-ea"/>
                <a:cs typeface="+mn-cs"/>
                <a:sym typeface="Symbol"/>
              </a:rPr>
              <a:t>Flieger</a:t>
            </a:r>
            <a:r>
              <a:rPr kumimoji="0" lang="de-AT" b="1" i="0" u="none" strike="noStrike" kern="1200" cap="none" spc="0" normalizeH="0" noProof="0" dirty="0" smtClean="0">
                <a:ln>
                  <a:noFill/>
                </a:ln>
                <a:solidFill>
                  <a:srgbClr val="FF0000"/>
                </a:solidFill>
                <a:effectLst/>
                <a:uLnTx/>
                <a:uFillTx/>
                <a:latin typeface="+mn-lt"/>
                <a:ea typeface="+mn-ea"/>
                <a:cs typeface="+mn-cs"/>
                <a:sym typeface="Symbol"/>
              </a:rPr>
              <a:t> A </a:t>
            </a: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de-AT" b="0" i="0" u="none" strike="noStrike" kern="1200" cap="none" spc="0" normalizeH="0" noProof="0" dirty="0" smtClean="0">
                <a:ln>
                  <a:noFill/>
                </a:ln>
                <a:solidFill>
                  <a:schemeClr val="tx1"/>
                </a:solidFill>
                <a:effectLst/>
                <a:uLnTx/>
                <a:uFillTx/>
                <a:latin typeface="+mn-lt"/>
                <a:ea typeface="+mn-ea"/>
                <a:cs typeface="+mn-cs"/>
                <a:sym typeface="Symbol"/>
              </a:rPr>
              <a:t>&gt;</a:t>
            </a:r>
            <a:endParaRPr lang="de-AT" dirty="0">
              <a:sym typeface="Symbol"/>
            </a:endParaRP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de-AT" b="0" i="0" u="none" strike="noStrike" kern="1200" cap="none" spc="0" normalizeH="0" noProof="0" dirty="0" smtClean="0">
                <a:ln>
                  <a:noFill/>
                </a:ln>
                <a:solidFill>
                  <a:schemeClr val="tx1"/>
                </a:solidFill>
                <a:effectLst/>
                <a:uLnTx/>
                <a:uFillTx/>
                <a:latin typeface="+mn-lt"/>
                <a:ea typeface="+mn-ea"/>
                <a:cs typeface="+mn-cs"/>
                <a:sym typeface="Symbol"/>
              </a:rPr>
              <a:t>Gleitleistung </a:t>
            </a:r>
            <a:r>
              <a:rPr kumimoji="0" lang="de-AT" b="1" i="0" u="none" strike="noStrike" kern="1200" cap="none" spc="0" normalizeH="0" noProof="0" dirty="0" smtClean="0">
                <a:ln>
                  <a:noFill/>
                </a:ln>
                <a:solidFill>
                  <a:srgbClr val="0070C0"/>
                </a:solidFill>
                <a:effectLst/>
                <a:uLnTx/>
                <a:uFillTx/>
                <a:latin typeface="+mn-lt"/>
                <a:ea typeface="+mn-ea"/>
                <a:cs typeface="+mn-cs"/>
                <a:sym typeface="Symbol"/>
              </a:rPr>
              <a:t>Flieger B</a:t>
            </a:r>
            <a:endParaRPr kumimoji="0" lang="de-AT" b="1" i="0" u="none" strike="noStrike" kern="1200" cap="none" spc="0" normalizeH="0" baseline="0" noProof="0" dirty="0" smtClean="0">
              <a:ln>
                <a:noFill/>
              </a:ln>
              <a:solidFill>
                <a:srgbClr val="0070C0"/>
              </a:solidFill>
              <a:effectLst/>
              <a:uLnTx/>
              <a:uFillTx/>
              <a:latin typeface="+mn-lt"/>
              <a:ea typeface="+mn-ea"/>
              <a:cs typeface="+mn-cs"/>
              <a:sym typeface="Symbol"/>
            </a:endParaRPr>
          </a:p>
        </p:txBody>
      </p:sp>
      <p:pic>
        <p:nvPicPr>
          <p:cNvPr id="15362" name="Picture 2" descr="C:\Dokumente und Einstellungen\Benedikt\Eigene Dateien\Eigene Bilder\Eigene Scans\2011-04 (Apr)\Scannen0011.jpg"/>
          <p:cNvPicPr>
            <a:picLocks noChangeAspect="1" noChangeArrowheads="1"/>
          </p:cNvPicPr>
          <p:nvPr/>
        </p:nvPicPr>
        <p:blipFill>
          <a:blip r:embed="rId2" cstate="print"/>
          <a:srcRect t="39496" b="30932"/>
          <a:stretch>
            <a:fillRect/>
          </a:stretch>
        </p:blipFill>
        <p:spPr bwMode="auto">
          <a:xfrm>
            <a:off x="899592" y="3645024"/>
            <a:ext cx="7489108" cy="3024336"/>
          </a:xfrm>
          <a:prstGeom prst="rect">
            <a:avLst/>
          </a:prstGeom>
          <a:noFill/>
        </p:spPr>
      </p:pic>
      <p:pic>
        <p:nvPicPr>
          <p:cNvPr id="8" name="Picture 2" descr="C:\Dokumente und Einstellungen\Benedikt\Eigene Dateien\Eigene Bilder\Eigene Scans\2011-04 (Apr)\Scannen0011.jpg"/>
          <p:cNvPicPr>
            <a:picLocks noChangeAspect="1" noChangeArrowheads="1"/>
          </p:cNvPicPr>
          <p:nvPr/>
        </p:nvPicPr>
        <p:blipFill>
          <a:blip r:embed="rId2" cstate="print"/>
          <a:srcRect b="86390"/>
          <a:stretch>
            <a:fillRect/>
          </a:stretch>
        </p:blipFill>
        <p:spPr bwMode="auto">
          <a:xfrm>
            <a:off x="899592" y="2564904"/>
            <a:ext cx="7488832" cy="1368152"/>
          </a:xfrm>
          <a:prstGeom prst="rect">
            <a:avLst/>
          </a:prstGeom>
          <a:noFill/>
        </p:spPr>
      </p:pic>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628800"/>
            <a:ext cx="8229600" cy="4525963"/>
          </a:xfrm>
        </p:spPr>
        <p:txBody>
          <a:bodyPr>
            <a:normAutofit/>
          </a:bodyPr>
          <a:lstStyle/>
          <a:p>
            <a:pPr>
              <a:buNone/>
            </a:pPr>
            <a:r>
              <a:rPr lang="de-AT" sz="2400" i="1" dirty="0" smtClean="0">
                <a:sym typeface="Symbol"/>
              </a:rPr>
              <a:t>Optimaler Flug entlang Aufwindstraßen:</a:t>
            </a:r>
          </a:p>
          <a:p>
            <a:pPr>
              <a:buNone/>
            </a:pPr>
            <a:r>
              <a:rPr lang="de-AT" sz="2400" dirty="0" smtClean="0">
                <a:sym typeface="Symbol"/>
              </a:rPr>
              <a:t>Fall 3: </a:t>
            </a:r>
            <a:r>
              <a:rPr lang="de-AT" sz="2400" dirty="0" err="1" smtClean="0">
                <a:sym typeface="Symbol"/>
              </a:rPr>
              <a:t>Flugpfad</a:t>
            </a:r>
            <a:r>
              <a:rPr lang="de-AT" sz="2400" dirty="0" smtClean="0">
                <a:sym typeface="Symbol"/>
              </a:rPr>
              <a:t> FP geht abwärts</a:t>
            </a:r>
          </a:p>
        </p:txBody>
      </p:sp>
      <p:sp>
        <p:nvSpPr>
          <p:cNvPr id="3" name="Titel 2"/>
          <p:cNvSpPr>
            <a:spLocks noGrp="1"/>
          </p:cNvSpPr>
          <p:nvPr>
            <p:ph type="title"/>
          </p:nvPr>
        </p:nvSpPr>
        <p:spPr>
          <a:xfrm>
            <a:off x="457200" y="274638"/>
            <a:ext cx="8229600" cy="1354162"/>
          </a:xfrm>
        </p:spPr>
        <p:txBody>
          <a:bodyPr>
            <a:normAutofit/>
          </a:bodyPr>
          <a:lstStyle/>
          <a:p>
            <a:r>
              <a:rPr lang="de-AT" dirty="0" smtClean="0"/>
              <a:t>Der Delphinflug</a:t>
            </a:r>
            <a:endParaRPr lang="de-DE" dirty="0"/>
          </a:p>
        </p:txBody>
      </p:sp>
      <p:sp>
        <p:nvSpPr>
          <p:cNvPr id="7" name="Inhaltsplatzhalter 1"/>
          <p:cNvSpPr txBox="1">
            <a:spLocks/>
          </p:cNvSpPr>
          <p:nvPr/>
        </p:nvSpPr>
        <p:spPr>
          <a:xfrm>
            <a:off x="6120680" y="116632"/>
            <a:ext cx="3275856" cy="1080120"/>
          </a:xfrm>
          <a:prstGeom prst="rect">
            <a:avLst/>
          </a:prstGeom>
        </p:spPr>
        <p:txBody>
          <a:bodyPr vert="horz">
            <a:norm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de-AT" b="0" i="0" u="none" strike="noStrike" kern="1200" cap="none" spc="0" normalizeH="0" baseline="0" noProof="0" dirty="0" smtClean="0">
                <a:ln>
                  <a:noFill/>
                </a:ln>
                <a:solidFill>
                  <a:schemeClr val="tx1"/>
                </a:solidFill>
                <a:effectLst/>
                <a:uLnTx/>
                <a:uFillTx/>
                <a:latin typeface="+mn-lt"/>
                <a:ea typeface="+mn-ea"/>
                <a:cs typeface="+mn-cs"/>
                <a:sym typeface="Symbol"/>
              </a:rPr>
              <a:t>Gleitleistung</a:t>
            </a:r>
            <a:r>
              <a:rPr kumimoji="0" lang="de-AT" b="0" i="0" u="none" strike="noStrike" kern="1200" cap="none" spc="0" normalizeH="0" noProof="0" dirty="0" smtClean="0">
                <a:ln>
                  <a:noFill/>
                </a:ln>
                <a:solidFill>
                  <a:schemeClr val="tx1"/>
                </a:solidFill>
                <a:effectLst/>
                <a:uLnTx/>
                <a:uFillTx/>
                <a:latin typeface="+mn-lt"/>
                <a:ea typeface="+mn-ea"/>
                <a:cs typeface="+mn-cs"/>
                <a:sym typeface="Symbol"/>
              </a:rPr>
              <a:t> </a:t>
            </a:r>
            <a:r>
              <a:rPr kumimoji="0" lang="de-AT" b="1" i="0" u="none" strike="noStrike" kern="1200" cap="none" spc="0" normalizeH="0" baseline="0" noProof="0" dirty="0" smtClean="0">
                <a:ln>
                  <a:noFill/>
                </a:ln>
                <a:solidFill>
                  <a:srgbClr val="FF0000"/>
                </a:solidFill>
                <a:effectLst/>
                <a:uLnTx/>
                <a:uFillTx/>
                <a:latin typeface="+mn-lt"/>
                <a:ea typeface="+mn-ea"/>
                <a:cs typeface="+mn-cs"/>
                <a:sym typeface="Symbol"/>
              </a:rPr>
              <a:t>Flieger</a:t>
            </a:r>
            <a:r>
              <a:rPr kumimoji="0" lang="de-AT" b="1" i="0" u="none" strike="noStrike" kern="1200" cap="none" spc="0" normalizeH="0" noProof="0" dirty="0" smtClean="0">
                <a:ln>
                  <a:noFill/>
                </a:ln>
                <a:solidFill>
                  <a:srgbClr val="FF0000"/>
                </a:solidFill>
                <a:effectLst/>
                <a:uLnTx/>
                <a:uFillTx/>
                <a:latin typeface="+mn-lt"/>
                <a:ea typeface="+mn-ea"/>
                <a:cs typeface="+mn-cs"/>
                <a:sym typeface="Symbol"/>
              </a:rPr>
              <a:t> A </a:t>
            </a: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de-AT" b="0" i="0" u="none" strike="noStrike" kern="1200" cap="none" spc="0" normalizeH="0" noProof="0" dirty="0" smtClean="0">
                <a:ln>
                  <a:noFill/>
                </a:ln>
                <a:solidFill>
                  <a:schemeClr val="tx1"/>
                </a:solidFill>
                <a:effectLst/>
                <a:uLnTx/>
                <a:uFillTx/>
                <a:latin typeface="+mn-lt"/>
                <a:ea typeface="+mn-ea"/>
                <a:cs typeface="+mn-cs"/>
                <a:sym typeface="Symbol"/>
              </a:rPr>
              <a:t>&gt;</a:t>
            </a:r>
            <a:endParaRPr lang="de-AT" dirty="0">
              <a:sym typeface="Symbol"/>
            </a:endParaRP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de-AT" b="0" i="0" u="none" strike="noStrike" kern="1200" cap="none" spc="0" normalizeH="0" noProof="0" dirty="0" smtClean="0">
                <a:ln>
                  <a:noFill/>
                </a:ln>
                <a:solidFill>
                  <a:schemeClr val="tx1"/>
                </a:solidFill>
                <a:effectLst/>
                <a:uLnTx/>
                <a:uFillTx/>
                <a:latin typeface="+mn-lt"/>
                <a:ea typeface="+mn-ea"/>
                <a:cs typeface="+mn-cs"/>
                <a:sym typeface="Symbol"/>
              </a:rPr>
              <a:t>Gleitleistung </a:t>
            </a:r>
            <a:r>
              <a:rPr kumimoji="0" lang="de-AT" b="1" i="0" u="none" strike="noStrike" kern="1200" cap="none" spc="0" normalizeH="0" noProof="0" dirty="0" smtClean="0">
                <a:ln>
                  <a:noFill/>
                </a:ln>
                <a:solidFill>
                  <a:srgbClr val="0070C0"/>
                </a:solidFill>
                <a:effectLst/>
                <a:uLnTx/>
                <a:uFillTx/>
                <a:latin typeface="+mn-lt"/>
                <a:ea typeface="+mn-ea"/>
                <a:cs typeface="+mn-cs"/>
                <a:sym typeface="Symbol"/>
              </a:rPr>
              <a:t>Flieger B</a:t>
            </a:r>
            <a:endParaRPr kumimoji="0" lang="de-AT" b="1" i="0" u="none" strike="noStrike" kern="1200" cap="none" spc="0" normalizeH="0" baseline="0" noProof="0" dirty="0" smtClean="0">
              <a:ln>
                <a:noFill/>
              </a:ln>
              <a:solidFill>
                <a:srgbClr val="0070C0"/>
              </a:solidFill>
              <a:effectLst/>
              <a:uLnTx/>
              <a:uFillTx/>
              <a:latin typeface="+mn-lt"/>
              <a:ea typeface="+mn-ea"/>
              <a:cs typeface="+mn-cs"/>
              <a:sym typeface="Symbol"/>
            </a:endParaRPr>
          </a:p>
        </p:txBody>
      </p:sp>
      <p:pic>
        <p:nvPicPr>
          <p:cNvPr id="16386" name="Picture 2" descr="C:\Dokumente und Einstellungen\Benedikt\Eigene Dateien\Eigene Bilder\Eigene Scans\2011-04 (Apr)\Scannen0011.jpg"/>
          <p:cNvPicPr>
            <a:picLocks noChangeAspect="1" noChangeArrowheads="1"/>
          </p:cNvPicPr>
          <p:nvPr/>
        </p:nvPicPr>
        <p:blipFill>
          <a:blip r:embed="rId2" cstate="print"/>
          <a:srcRect t="69068" b="2112"/>
          <a:stretch>
            <a:fillRect/>
          </a:stretch>
        </p:blipFill>
        <p:spPr bwMode="auto">
          <a:xfrm>
            <a:off x="899592" y="3722067"/>
            <a:ext cx="7488832" cy="2947293"/>
          </a:xfrm>
          <a:prstGeom prst="rect">
            <a:avLst/>
          </a:prstGeom>
          <a:noFill/>
        </p:spPr>
      </p:pic>
      <p:pic>
        <p:nvPicPr>
          <p:cNvPr id="8" name="Picture 2" descr="C:\Dokumente und Einstellungen\Benedikt\Eigene Dateien\Eigene Bilder\Eigene Scans\2011-04 (Apr)\Scannen0011.jpg"/>
          <p:cNvPicPr>
            <a:picLocks noChangeAspect="1" noChangeArrowheads="1"/>
          </p:cNvPicPr>
          <p:nvPr/>
        </p:nvPicPr>
        <p:blipFill>
          <a:blip r:embed="rId2" cstate="print"/>
          <a:srcRect b="86390"/>
          <a:stretch>
            <a:fillRect/>
          </a:stretch>
        </p:blipFill>
        <p:spPr bwMode="auto">
          <a:xfrm>
            <a:off x="899592" y="2564904"/>
            <a:ext cx="7488832" cy="1368152"/>
          </a:xfrm>
          <a:prstGeom prst="rect">
            <a:avLst/>
          </a:prstGeom>
          <a:noFill/>
        </p:spPr>
      </p:pic>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628800"/>
            <a:ext cx="8229600" cy="4525963"/>
          </a:xfrm>
        </p:spPr>
        <p:txBody>
          <a:bodyPr>
            <a:normAutofit/>
          </a:bodyPr>
          <a:lstStyle/>
          <a:p>
            <a:pPr>
              <a:buNone/>
            </a:pPr>
            <a:r>
              <a:rPr lang="de-AT" sz="2400" i="1" dirty="0" smtClean="0">
                <a:sym typeface="Symbol"/>
              </a:rPr>
              <a:t>Kurs liegt nun schräg </a:t>
            </a:r>
          </a:p>
          <a:p>
            <a:pPr>
              <a:buNone/>
            </a:pPr>
            <a:r>
              <a:rPr lang="de-AT" sz="2400" i="1" dirty="0" smtClean="0">
                <a:sym typeface="Symbol"/>
              </a:rPr>
              <a:t>zur Aufwindstraße:</a:t>
            </a:r>
          </a:p>
          <a:p>
            <a:r>
              <a:rPr lang="de-AT" sz="2400" dirty="0" smtClean="0">
                <a:sym typeface="Symbol"/>
              </a:rPr>
              <a:t>Aufwindstraßen sind ∞ lang</a:t>
            </a:r>
          </a:p>
          <a:p>
            <a:r>
              <a:rPr lang="de-AT" sz="2400" dirty="0" smtClean="0">
                <a:sym typeface="Symbol"/>
              </a:rPr>
              <a:t>A &amp; B sind gleich lang</a:t>
            </a:r>
          </a:p>
          <a:p>
            <a:endParaRPr lang="de-AT" sz="2400" dirty="0" smtClean="0">
              <a:sym typeface="Symbol"/>
            </a:endParaRPr>
          </a:p>
        </p:txBody>
      </p:sp>
      <p:sp>
        <p:nvSpPr>
          <p:cNvPr id="3" name="Titel 2"/>
          <p:cNvSpPr>
            <a:spLocks noGrp="1"/>
          </p:cNvSpPr>
          <p:nvPr>
            <p:ph type="title"/>
          </p:nvPr>
        </p:nvSpPr>
        <p:spPr>
          <a:xfrm>
            <a:off x="457200" y="274638"/>
            <a:ext cx="8229600" cy="1354162"/>
          </a:xfrm>
        </p:spPr>
        <p:txBody>
          <a:bodyPr>
            <a:normAutofit/>
          </a:bodyPr>
          <a:lstStyle/>
          <a:p>
            <a:r>
              <a:rPr lang="de-AT" dirty="0" smtClean="0"/>
              <a:t>Der Delphinflug</a:t>
            </a:r>
            <a:endParaRPr lang="de-DE" dirty="0"/>
          </a:p>
        </p:txBody>
      </p:sp>
      <p:pic>
        <p:nvPicPr>
          <p:cNvPr id="17410" name="Picture 2" descr="C:\Dokumente und Einstellungen\Benedikt\Eigene Dateien\Eigene Bilder\Eigene Scans\2011-04 (Apr)\Scannen0010.jpg"/>
          <p:cNvPicPr>
            <a:picLocks noChangeAspect="1" noChangeArrowheads="1"/>
          </p:cNvPicPr>
          <p:nvPr/>
        </p:nvPicPr>
        <p:blipFill>
          <a:blip r:embed="rId2" cstate="print"/>
          <a:srcRect/>
          <a:stretch>
            <a:fillRect/>
          </a:stretch>
        </p:blipFill>
        <p:spPr bwMode="auto">
          <a:xfrm>
            <a:off x="5364088" y="404664"/>
            <a:ext cx="3635897" cy="6283903"/>
          </a:xfrm>
          <a:prstGeom prst="rect">
            <a:avLst/>
          </a:prstGeom>
          <a:noFill/>
        </p:spPr>
      </p:pic>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628801"/>
            <a:ext cx="8229600" cy="720080"/>
          </a:xfrm>
        </p:spPr>
        <p:txBody>
          <a:bodyPr>
            <a:normAutofit/>
          </a:bodyPr>
          <a:lstStyle/>
          <a:p>
            <a:pPr>
              <a:buNone/>
            </a:pPr>
            <a:r>
              <a:rPr lang="de-AT" sz="2400" b="1" i="1" dirty="0" smtClean="0">
                <a:sym typeface="Symbol"/>
              </a:rPr>
              <a:t>Wann lohnt es sich, Wolkenstraßen länger zu folgen?</a:t>
            </a:r>
            <a:endParaRPr lang="de-AT" sz="2400" b="1" dirty="0" smtClean="0">
              <a:sym typeface="Symbol"/>
            </a:endParaRPr>
          </a:p>
          <a:p>
            <a:endParaRPr lang="de-AT" sz="2400" dirty="0" smtClean="0">
              <a:sym typeface="Symbol"/>
            </a:endParaRPr>
          </a:p>
        </p:txBody>
      </p:sp>
      <p:sp>
        <p:nvSpPr>
          <p:cNvPr id="3" name="Titel 2"/>
          <p:cNvSpPr>
            <a:spLocks noGrp="1"/>
          </p:cNvSpPr>
          <p:nvPr>
            <p:ph type="title"/>
          </p:nvPr>
        </p:nvSpPr>
        <p:spPr>
          <a:xfrm>
            <a:off x="457200" y="274638"/>
            <a:ext cx="8229600" cy="1354162"/>
          </a:xfrm>
        </p:spPr>
        <p:txBody>
          <a:bodyPr>
            <a:normAutofit/>
          </a:bodyPr>
          <a:lstStyle/>
          <a:p>
            <a:r>
              <a:rPr lang="de-AT" dirty="0" smtClean="0"/>
              <a:t>Der Delphinflug</a:t>
            </a:r>
            <a:endParaRPr lang="de-DE" dirty="0"/>
          </a:p>
        </p:txBody>
      </p:sp>
      <p:sp>
        <p:nvSpPr>
          <p:cNvPr id="6" name="Inhaltsplatzhalter 1"/>
          <p:cNvSpPr txBox="1">
            <a:spLocks/>
          </p:cNvSpPr>
          <p:nvPr/>
        </p:nvSpPr>
        <p:spPr>
          <a:xfrm>
            <a:off x="1259632" y="2276872"/>
            <a:ext cx="6552728" cy="3456384"/>
          </a:xfrm>
          <a:prstGeom prst="rect">
            <a:avLst/>
          </a:prstGeom>
          <a:solidFill>
            <a:schemeClr val="accent3">
              <a:lumMod val="40000"/>
              <a:lumOff val="60000"/>
            </a:schemeClr>
          </a:solidFill>
          <a:ln w="9525">
            <a:solidFill>
              <a:schemeClr val="tx1"/>
            </a:solidFill>
          </a:ln>
          <a:effectLst/>
        </p:spPr>
        <p:txBody>
          <a:bodyPr vert="horz">
            <a:normAutofit lnSpcReduction="10000"/>
          </a:bodyPr>
          <a:lstStyle/>
          <a:p>
            <a:pPr marL="365760" marR="0" lvl="0" indent="-256032" algn="l" defTabSz="914400" rtl="0" eaLnBrk="1" fontAlgn="auto" latinLnBrk="0" hangingPunct="1">
              <a:lnSpc>
                <a:spcPct val="100000"/>
              </a:lnSpc>
              <a:spcBef>
                <a:spcPts val="1200"/>
              </a:spcBef>
              <a:spcAft>
                <a:spcPts val="600"/>
              </a:spcAft>
              <a:buClr>
                <a:schemeClr val="accent1"/>
              </a:buClr>
              <a:buSzPct val="68000"/>
              <a:buFont typeface="Wingdings 3"/>
              <a:buNone/>
              <a:tabLst/>
              <a:defRPr/>
            </a:pPr>
            <a:r>
              <a:rPr kumimoji="0" lang="de-AT" sz="2400" b="0" i="0" u="none" strike="noStrike" kern="1200" cap="none" spc="0" normalizeH="0" baseline="0" noProof="0" dirty="0" smtClean="0">
                <a:ln>
                  <a:noFill/>
                </a:ln>
                <a:solidFill>
                  <a:schemeClr val="tx1"/>
                </a:solidFill>
                <a:effectLst/>
                <a:uLnTx/>
                <a:uFillTx/>
                <a:latin typeface="+mn-lt"/>
                <a:ea typeface="+mn-ea"/>
                <a:cs typeface="+mn-cs"/>
                <a:sym typeface="Symbol"/>
              </a:rPr>
              <a:t>Wenn</a:t>
            </a:r>
          </a:p>
          <a:p>
            <a:pPr marL="566928" marR="0" lvl="0" indent="-457200" algn="l" defTabSz="914400" rtl="0" eaLnBrk="1" fontAlgn="auto" latinLnBrk="0" hangingPunct="1">
              <a:lnSpc>
                <a:spcPct val="100000"/>
              </a:lnSpc>
              <a:spcBef>
                <a:spcPts val="400"/>
              </a:spcBef>
              <a:spcAft>
                <a:spcPts val="600"/>
              </a:spcAft>
              <a:buClr>
                <a:schemeClr val="accent1"/>
              </a:buClr>
              <a:buSzPct val="68000"/>
              <a:buFont typeface="Wingdings 3"/>
              <a:buChar char=""/>
              <a:tabLst/>
              <a:defRPr/>
            </a:pPr>
            <a:r>
              <a:rPr lang="de-AT" sz="2400" dirty="0" smtClean="0">
                <a:sym typeface="Symbol"/>
              </a:rPr>
              <a:t>Sie wenig vom Kurs abweichen</a:t>
            </a:r>
          </a:p>
          <a:p>
            <a:pPr marL="566928" marR="0" lvl="0" indent="-457200" algn="l" defTabSz="914400" rtl="0" eaLnBrk="1" fontAlgn="auto" latinLnBrk="0" hangingPunct="1">
              <a:lnSpc>
                <a:spcPct val="100000"/>
              </a:lnSpc>
              <a:spcBef>
                <a:spcPts val="400"/>
              </a:spcBef>
              <a:spcAft>
                <a:spcPts val="600"/>
              </a:spcAft>
              <a:buClr>
                <a:schemeClr val="accent1"/>
              </a:buClr>
              <a:buSzPct val="68000"/>
              <a:buFont typeface="Wingdings 3"/>
              <a:buChar char=""/>
              <a:tabLst/>
              <a:defRPr/>
            </a:pPr>
            <a:r>
              <a:rPr lang="de-AT" sz="2400" dirty="0" smtClean="0">
                <a:sym typeface="Symbol"/>
              </a:rPr>
              <a:t>Sie gegen einen starken Wind entlang geflogen werden</a:t>
            </a:r>
            <a:endParaRPr kumimoji="0" lang="de-AT" sz="2400" b="0" i="0" u="none" strike="noStrike" kern="1200" cap="none" spc="0" normalizeH="0" baseline="0" noProof="0" dirty="0" smtClean="0">
              <a:ln>
                <a:noFill/>
              </a:ln>
              <a:solidFill>
                <a:schemeClr val="tx1"/>
              </a:solidFill>
              <a:effectLst/>
              <a:uLnTx/>
              <a:uFillTx/>
              <a:latin typeface="+mn-lt"/>
              <a:ea typeface="+mn-ea"/>
              <a:cs typeface="+mn-cs"/>
              <a:sym typeface="Symbol"/>
            </a:endParaRPr>
          </a:p>
          <a:p>
            <a:pPr marL="566928" lvl="0" indent="-457200">
              <a:spcBef>
                <a:spcPts val="400"/>
              </a:spcBef>
              <a:spcAft>
                <a:spcPts val="600"/>
              </a:spcAft>
              <a:buClr>
                <a:schemeClr val="accent1"/>
              </a:buClr>
              <a:buSzPct val="68000"/>
              <a:buFont typeface="Wingdings 3"/>
              <a:buChar char=""/>
            </a:pPr>
            <a:r>
              <a:rPr kumimoji="0" lang="de-AT" sz="2400" b="0" i="0" u="none" strike="noStrike" kern="1200" cap="none" spc="0" normalizeH="0" baseline="0" noProof="0" dirty="0" smtClean="0">
                <a:ln>
                  <a:noFill/>
                </a:ln>
                <a:solidFill>
                  <a:schemeClr val="tx1"/>
                </a:solidFill>
                <a:effectLst/>
                <a:uLnTx/>
                <a:uFillTx/>
                <a:latin typeface="+mn-lt"/>
                <a:ea typeface="+mn-ea"/>
                <a:cs typeface="+mn-cs"/>
                <a:sym typeface="Symbol"/>
              </a:rPr>
              <a:t>Die</a:t>
            </a:r>
            <a:r>
              <a:rPr kumimoji="0" lang="de-AT" sz="2400" b="0" i="0" u="none" strike="noStrike" kern="1200" cap="none" spc="0" normalizeH="0" noProof="0" dirty="0" smtClean="0">
                <a:ln>
                  <a:noFill/>
                </a:ln>
                <a:solidFill>
                  <a:schemeClr val="tx1"/>
                </a:solidFill>
                <a:effectLst/>
                <a:uLnTx/>
                <a:uFillTx/>
                <a:latin typeface="+mn-lt"/>
                <a:ea typeface="+mn-ea"/>
                <a:cs typeface="+mn-cs"/>
                <a:sym typeface="Symbol"/>
              </a:rPr>
              <a:t> Reisegeschwindigkeit unter </a:t>
            </a:r>
            <a:r>
              <a:rPr lang="de-AT" sz="2400" dirty="0" smtClean="0">
                <a:sym typeface="Symbol"/>
              </a:rPr>
              <a:t>der Straße</a:t>
            </a:r>
            <a:br>
              <a:rPr lang="de-AT" sz="2400" dirty="0" smtClean="0">
                <a:sym typeface="Symbol"/>
              </a:rPr>
            </a:br>
            <a:r>
              <a:rPr lang="de-AT" sz="1700" dirty="0" smtClean="0">
                <a:sym typeface="Symbol"/>
              </a:rPr>
              <a:t>(gegenüber Luft)</a:t>
            </a:r>
            <a:r>
              <a:rPr lang="de-AT" sz="2400" dirty="0" smtClean="0">
                <a:sym typeface="Symbol"/>
              </a:rPr>
              <a:t/>
            </a:r>
            <a:br>
              <a:rPr lang="de-AT" sz="2400" dirty="0" smtClean="0">
                <a:sym typeface="Symbol"/>
              </a:rPr>
            </a:br>
            <a:r>
              <a:rPr lang="de-AT" sz="2400" dirty="0" smtClean="0">
                <a:sym typeface="Symbol"/>
              </a:rPr>
              <a:t>&gt;&gt;</a:t>
            </a:r>
            <a:br>
              <a:rPr lang="de-AT" sz="2400" dirty="0" smtClean="0">
                <a:sym typeface="Symbol"/>
              </a:rPr>
            </a:br>
            <a:r>
              <a:rPr lang="de-AT" sz="2400" dirty="0" smtClean="0">
                <a:sym typeface="Symbol"/>
              </a:rPr>
              <a:t>als die Reisegeschwindigkeit anderer Kurse ist.</a:t>
            </a: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628801"/>
            <a:ext cx="8229600" cy="720080"/>
          </a:xfrm>
        </p:spPr>
        <p:txBody>
          <a:bodyPr>
            <a:normAutofit/>
          </a:bodyPr>
          <a:lstStyle/>
          <a:p>
            <a:pPr>
              <a:buNone/>
            </a:pPr>
            <a:r>
              <a:rPr lang="de-AT" sz="2400" dirty="0" smtClean="0">
                <a:sym typeface="Symbol"/>
              </a:rPr>
              <a:t>Theoretische Anwendung</a:t>
            </a:r>
          </a:p>
        </p:txBody>
      </p:sp>
      <p:sp>
        <p:nvSpPr>
          <p:cNvPr id="3" name="Titel 2"/>
          <p:cNvSpPr>
            <a:spLocks noGrp="1"/>
          </p:cNvSpPr>
          <p:nvPr>
            <p:ph type="title"/>
          </p:nvPr>
        </p:nvSpPr>
        <p:spPr>
          <a:xfrm>
            <a:off x="457200" y="274638"/>
            <a:ext cx="8229600" cy="1354162"/>
          </a:xfrm>
        </p:spPr>
        <p:txBody>
          <a:bodyPr>
            <a:normAutofit/>
          </a:bodyPr>
          <a:lstStyle/>
          <a:p>
            <a:r>
              <a:rPr lang="de-AT" dirty="0" smtClean="0"/>
              <a:t>Der Delphinflug</a:t>
            </a:r>
            <a:endParaRPr lang="de-DE" dirty="0"/>
          </a:p>
        </p:txBody>
      </p:sp>
      <p:pic>
        <p:nvPicPr>
          <p:cNvPr id="1026" name="Picture 2" descr="C:\Dokumente und Einstellungen\Benedikt\Eigene Dateien\Eigene Bilder\Eigene Scans\2011-04 (Apr)\Scannen0013.jpg"/>
          <p:cNvPicPr>
            <a:picLocks noChangeAspect="1" noChangeArrowheads="1"/>
          </p:cNvPicPr>
          <p:nvPr/>
        </p:nvPicPr>
        <p:blipFill>
          <a:blip r:embed="rId2" cstate="print"/>
          <a:srcRect t="33194"/>
          <a:stretch>
            <a:fillRect/>
          </a:stretch>
        </p:blipFill>
        <p:spPr bwMode="auto">
          <a:xfrm rot="10800000">
            <a:off x="1763689" y="2060847"/>
            <a:ext cx="5904656" cy="4673080"/>
          </a:xfrm>
          <a:prstGeom prst="rect">
            <a:avLst/>
          </a:prstGeom>
          <a:noFill/>
        </p:spPr>
      </p:pic>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628801"/>
            <a:ext cx="8229600" cy="720080"/>
          </a:xfrm>
        </p:spPr>
        <p:txBody>
          <a:bodyPr>
            <a:normAutofit/>
          </a:bodyPr>
          <a:lstStyle/>
          <a:p>
            <a:pPr>
              <a:buNone/>
            </a:pPr>
            <a:r>
              <a:rPr lang="de-AT" sz="2400" dirty="0" smtClean="0">
                <a:sym typeface="Symbol"/>
              </a:rPr>
              <a:t>Theoretische Anwendung</a:t>
            </a:r>
          </a:p>
        </p:txBody>
      </p:sp>
      <p:sp>
        <p:nvSpPr>
          <p:cNvPr id="3" name="Titel 2"/>
          <p:cNvSpPr>
            <a:spLocks noGrp="1"/>
          </p:cNvSpPr>
          <p:nvPr>
            <p:ph type="title"/>
          </p:nvPr>
        </p:nvSpPr>
        <p:spPr>
          <a:xfrm>
            <a:off x="457200" y="274638"/>
            <a:ext cx="8229600" cy="1354162"/>
          </a:xfrm>
        </p:spPr>
        <p:txBody>
          <a:bodyPr>
            <a:normAutofit/>
          </a:bodyPr>
          <a:lstStyle/>
          <a:p>
            <a:r>
              <a:rPr lang="de-AT" dirty="0" smtClean="0"/>
              <a:t>Der Delphinflug</a:t>
            </a:r>
            <a:endParaRPr lang="de-DE" dirty="0"/>
          </a:p>
        </p:txBody>
      </p:sp>
      <p:pic>
        <p:nvPicPr>
          <p:cNvPr id="1026" name="Picture 2" descr="C:\Dokumente und Einstellungen\Benedikt\Eigene Dateien\Eigene Bilder\Eigene Scans\2011-04 (Apr)\Scannen0013.jpg"/>
          <p:cNvPicPr>
            <a:picLocks noChangeAspect="1" noChangeArrowheads="1"/>
          </p:cNvPicPr>
          <p:nvPr/>
        </p:nvPicPr>
        <p:blipFill>
          <a:blip r:embed="rId2" cstate="print"/>
          <a:srcRect t="33194"/>
          <a:stretch>
            <a:fillRect/>
          </a:stretch>
        </p:blipFill>
        <p:spPr bwMode="auto">
          <a:xfrm rot="10800000">
            <a:off x="4644008" y="260649"/>
            <a:ext cx="4499992" cy="3561397"/>
          </a:xfrm>
          <a:prstGeom prst="rect">
            <a:avLst/>
          </a:prstGeom>
          <a:noFill/>
        </p:spPr>
      </p:pic>
      <p:pic>
        <p:nvPicPr>
          <p:cNvPr id="2050" name="Picture 2" descr="C:\Dokumente und Einstellungen\Benedikt\Eigene Dateien\Eigene Bilder\Eigene Scans\2011-04 (Apr)\Scannen0012.jpg"/>
          <p:cNvPicPr>
            <a:picLocks noChangeAspect="1" noChangeArrowheads="1"/>
          </p:cNvPicPr>
          <p:nvPr/>
        </p:nvPicPr>
        <p:blipFill>
          <a:blip r:embed="rId3" cstate="print"/>
          <a:srcRect l="10169" t="10029"/>
          <a:stretch>
            <a:fillRect/>
          </a:stretch>
        </p:blipFill>
        <p:spPr bwMode="auto">
          <a:xfrm rot="10800000">
            <a:off x="539552" y="2132856"/>
            <a:ext cx="5112568" cy="4630250"/>
          </a:xfrm>
          <a:prstGeom prst="rect">
            <a:avLst/>
          </a:prstGeom>
          <a:noFill/>
        </p:spPr>
      </p:pic>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628800"/>
            <a:ext cx="8229600" cy="4536504"/>
          </a:xfrm>
        </p:spPr>
        <p:txBody>
          <a:bodyPr>
            <a:normAutofit lnSpcReduction="10000"/>
          </a:bodyPr>
          <a:lstStyle/>
          <a:p>
            <a:pPr>
              <a:buNone/>
            </a:pPr>
            <a:r>
              <a:rPr lang="de-AT" sz="2400" i="1" dirty="0" smtClean="0">
                <a:sym typeface="Symbol"/>
              </a:rPr>
              <a:t>Beispiel:</a:t>
            </a:r>
          </a:p>
          <a:p>
            <a:r>
              <a:rPr lang="de-AT" sz="2400" b="1" dirty="0" smtClean="0">
                <a:sym typeface="Symbol"/>
              </a:rPr>
              <a:t>30°</a:t>
            </a:r>
            <a:r>
              <a:rPr lang="de-AT" sz="2400" dirty="0" smtClean="0">
                <a:sym typeface="Symbol"/>
              </a:rPr>
              <a:t> vom Kurs </a:t>
            </a:r>
            <a:br>
              <a:rPr lang="de-AT" sz="2400" dirty="0" smtClean="0">
                <a:sym typeface="Symbol"/>
              </a:rPr>
            </a:br>
            <a:r>
              <a:rPr lang="de-AT" sz="2400" dirty="0" smtClean="0">
                <a:sym typeface="Symbol"/>
              </a:rPr>
              <a:t>abweichende Wolkenstraße</a:t>
            </a:r>
          </a:p>
          <a:p>
            <a:r>
              <a:rPr lang="de-AT" sz="2400" dirty="0" smtClean="0">
                <a:sym typeface="Symbol"/>
              </a:rPr>
              <a:t>V</a:t>
            </a:r>
            <a:r>
              <a:rPr lang="de-AT" sz="2400" baseline="-25000" dirty="0" smtClean="0">
                <a:sym typeface="Symbol"/>
              </a:rPr>
              <a:t>RW</a:t>
            </a:r>
            <a:r>
              <a:rPr lang="de-AT" sz="2400" dirty="0" smtClean="0">
                <a:sym typeface="Symbol"/>
              </a:rPr>
              <a:t> = </a:t>
            </a:r>
            <a:r>
              <a:rPr lang="de-AT" sz="2400" b="1" dirty="0" smtClean="0">
                <a:sym typeface="Symbol"/>
              </a:rPr>
              <a:t>140km/h</a:t>
            </a:r>
          </a:p>
          <a:p>
            <a:r>
              <a:rPr lang="de-AT" sz="2400" dirty="0" smtClean="0">
                <a:sym typeface="Symbol"/>
              </a:rPr>
              <a:t>V</a:t>
            </a:r>
            <a:r>
              <a:rPr lang="de-AT" sz="2400" baseline="-25000" dirty="0" smtClean="0">
                <a:sym typeface="Symbol"/>
              </a:rPr>
              <a:t>R </a:t>
            </a:r>
            <a:r>
              <a:rPr lang="de-AT" sz="2400" dirty="0" smtClean="0">
                <a:sym typeface="Symbol"/>
              </a:rPr>
              <a:t>= </a:t>
            </a:r>
            <a:r>
              <a:rPr lang="de-AT" sz="2400" b="1" dirty="0" smtClean="0">
                <a:sym typeface="Symbol"/>
              </a:rPr>
              <a:t>80km/h</a:t>
            </a:r>
          </a:p>
          <a:p>
            <a:r>
              <a:rPr lang="de-AT" sz="2400" dirty="0" smtClean="0">
                <a:sym typeface="Symbol"/>
              </a:rPr>
              <a:t>Wind entlang der Wolkenstraße </a:t>
            </a:r>
            <a:br>
              <a:rPr lang="de-AT" sz="2400" dirty="0" smtClean="0">
                <a:sym typeface="Symbol"/>
              </a:rPr>
            </a:br>
            <a:r>
              <a:rPr lang="de-AT" sz="2400" dirty="0" smtClean="0">
                <a:sym typeface="Symbol"/>
              </a:rPr>
              <a:t>gegen unseren Kurs mit </a:t>
            </a:r>
            <a:r>
              <a:rPr lang="de-AT" sz="2400" b="1" dirty="0" smtClean="0">
                <a:sym typeface="Symbol"/>
              </a:rPr>
              <a:t>32km/h</a:t>
            </a:r>
          </a:p>
          <a:p>
            <a:endParaRPr lang="de-AT" sz="2400" b="1" dirty="0" smtClean="0">
              <a:sym typeface="Symbol"/>
            </a:endParaRPr>
          </a:p>
          <a:p>
            <a:r>
              <a:rPr lang="de-AT" sz="2400" i="1" dirty="0" smtClean="0">
                <a:sym typeface="Symbol"/>
              </a:rPr>
              <a:t>Lösung</a:t>
            </a:r>
            <a:r>
              <a:rPr lang="de-AT" sz="2400" dirty="0" smtClean="0">
                <a:sym typeface="Symbol"/>
              </a:rPr>
              <a:t/>
            </a:r>
            <a:br>
              <a:rPr lang="de-AT" sz="2400" dirty="0" smtClean="0">
                <a:sym typeface="Symbol"/>
              </a:rPr>
            </a:br>
            <a:r>
              <a:rPr lang="de-AT" sz="2400" dirty="0" smtClean="0">
                <a:sym typeface="Symbol"/>
              </a:rPr>
              <a:t> V</a:t>
            </a:r>
            <a:r>
              <a:rPr lang="de-AT" sz="2400" baseline="-25000" dirty="0" smtClean="0">
                <a:sym typeface="Symbol"/>
              </a:rPr>
              <a:t>RW </a:t>
            </a:r>
            <a:r>
              <a:rPr lang="de-AT" sz="2400" dirty="0" smtClean="0">
                <a:sym typeface="Symbol"/>
              </a:rPr>
              <a:t>/</a:t>
            </a:r>
            <a:r>
              <a:rPr lang="de-AT" sz="2400" baseline="-25000" dirty="0" smtClean="0">
                <a:sym typeface="Symbol"/>
              </a:rPr>
              <a:t> </a:t>
            </a:r>
            <a:r>
              <a:rPr lang="de-AT" sz="2400" dirty="0" smtClean="0">
                <a:sym typeface="Symbol"/>
              </a:rPr>
              <a:t>V</a:t>
            </a:r>
            <a:r>
              <a:rPr lang="de-AT" sz="2400" baseline="-25000" dirty="0" smtClean="0">
                <a:sym typeface="Symbol"/>
              </a:rPr>
              <a:t>R </a:t>
            </a:r>
            <a:r>
              <a:rPr lang="de-AT" sz="2400" dirty="0" smtClean="0">
                <a:sym typeface="Symbol"/>
              </a:rPr>
              <a:t>= 1,75 	 optimaler Abflugwinkel </a:t>
            </a:r>
            <a:r>
              <a:rPr lang="de-AT" sz="2400" dirty="0" smtClean="0">
                <a:latin typeface="Symbol" pitchFamily="18" charset="2"/>
                <a:sym typeface="Symbol"/>
              </a:rPr>
              <a:t>d </a:t>
            </a:r>
            <a:r>
              <a:rPr lang="de-AT" sz="2400" dirty="0" smtClean="0">
                <a:sym typeface="Symbol"/>
              </a:rPr>
              <a:t>= 55°</a:t>
            </a:r>
          </a:p>
          <a:p>
            <a:pPr>
              <a:buNone/>
            </a:pPr>
            <a:r>
              <a:rPr lang="de-AT" sz="2400" dirty="0" smtClean="0">
                <a:sym typeface="Symbol"/>
              </a:rPr>
              <a:t>				 Zeitersparnis von </a:t>
            </a:r>
            <a:r>
              <a:rPr lang="de-AT" sz="2400" b="1" dirty="0" smtClean="0">
                <a:sym typeface="Symbol"/>
              </a:rPr>
              <a:t>26%</a:t>
            </a:r>
            <a:r>
              <a:rPr lang="de-AT" sz="2400" dirty="0" smtClean="0">
                <a:sym typeface="Symbol"/>
              </a:rPr>
              <a:t> </a:t>
            </a:r>
            <a:br>
              <a:rPr lang="de-AT" sz="2400" dirty="0" smtClean="0">
                <a:sym typeface="Symbol"/>
              </a:rPr>
            </a:br>
            <a:endParaRPr lang="de-AT" sz="2400" dirty="0" smtClean="0">
              <a:sym typeface="Symbol"/>
            </a:endParaRPr>
          </a:p>
          <a:p>
            <a:pPr>
              <a:buNone/>
            </a:pPr>
            <a:endParaRPr lang="de-AT" sz="2400" dirty="0" smtClean="0">
              <a:sym typeface="Symbol"/>
            </a:endParaRPr>
          </a:p>
        </p:txBody>
      </p:sp>
      <p:sp>
        <p:nvSpPr>
          <p:cNvPr id="3" name="Titel 2"/>
          <p:cNvSpPr>
            <a:spLocks noGrp="1"/>
          </p:cNvSpPr>
          <p:nvPr>
            <p:ph type="title"/>
          </p:nvPr>
        </p:nvSpPr>
        <p:spPr>
          <a:xfrm>
            <a:off x="457200" y="274638"/>
            <a:ext cx="8229600" cy="1354162"/>
          </a:xfrm>
        </p:spPr>
        <p:txBody>
          <a:bodyPr>
            <a:normAutofit/>
          </a:bodyPr>
          <a:lstStyle/>
          <a:p>
            <a:r>
              <a:rPr lang="de-AT" dirty="0" smtClean="0"/>
              <a:t>Der Delphinflug</a:t>
            </a:r>
            <a:endParaRPr lang="de-DE" dirty="0"/>
          </a:p>
        </p:txBody>
      </p:sp>
      <p:pic>
        <p:nvPicPr>
          <p:cNvPr id="6" name="Picture 2" descr="C:\Dokumente und Einstellungen\Benedikt\Eigene Dateien\Eigene Bilder\Eigene Scans\2011-04 (Apr)\Scannen0012.jpg"/>
          <p:cNvPicPr>
            <a:picLocks noChangeAspect="1" noChangeArrowheads="1"/>
          </p:cNvPicPr>
          <p:nvPr/>
        </p:nvPicPr>
        <p:blipFill>
          <a:blip r:embed="rId2" cstate="print"/>
          <a:srcRect l="10169" t="27464"/>
          <a:stretch>
            <a:fillRect/>
          </a:stretch>
        </p:blipFill>
        <p:spPr bwMode="auto">
          <a:xfrm rot="10800000">
            <a:off x="4716016" y="188637"/>
            <a:ext cx="4152976" cy="3032309"/>
          </a:xfrm>
          <a:prstGeom prst="rect">
            <a:avLst/>
          </a:prstGeom>
          <a:noFill/>
        </p:spPr>
      </p:pic>
      <p:cxnSp>
        <p:nvCxnSpPr>
          <p:cNvPr id="8" name="Gerade Verbindung mit Pfeil 7"/>
          <p:cNvCxnSpPr/>
          <p:nvPr/>
        </p:nvCxnSpPr>
        <p:spPr>
          <a:xfrm rot="5400000" flipH="1" flipV="1">
            <a:off x="6048958" y="2240868"/>
            <a:ext cx="1224136" cy="1588"/>
          </a:xfrm>
          <a:prstGeom prst="straightConnector1">
            <a:avLst/>
          </a:prstGeom>
          <a:ln w="25400">
            <a:solidFill>
              <a:srgbClr val="0099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rot="10800000">
            <a:off x="5148064" y="1628800"/>
            <a:ext cx="1440160" cy="1588"/>
          </a:xfrm>
          <a:prstGeom prst="straightConnector1">
            <a:avLst/>
          </a:prstGeom>
          <a:ln w="25400">
            <a:solidFill>
              <a:srgbClr val="009900"/>
            </a:solidFill>
            <a:headEnd w="lg" len="lg"/>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fade">
                                      <p:cBhvr>
                                        <p:cTn id="10" dur="500"/>
                                        <p:tgtEl>
                                          <p:spTgt spid="2">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628800"/>
            <a:ext cx="8445624" cy="4536504"/>
          </a:xfrm>
        </p:spPr>
        <p:txBody>
          <a:bodyPr>
            <a:normAutofit/>
          </a:bodyPr>
          <a:lstStyle/>
          <a:p>
            <a:pPr>
              <a:buNone/>
            </a:pPr>
            <a:r>
              <a:rPr lang="de-AT" sz="2400" b="1" dirty="0" smtClean="0">
                <a:sym typeface="Symbol"/>
              </a:rPr>
              <a:t>Die Steuerbewegungen</a:t>
            </a:r>
          </a:p>
          <a:p>
            <a:r>
              <a:rPr lang="de-AT" sz="2400" dirty="0" smtClean="0">
                <a:sym typeface="Symbol"/>
              </a:rPr>
              <a:t>sind bei weiten Gebieten des Steigens/Sinkens egal,</a:t>
            </a:r>
          </a:p>
          <a:p>
            <a:r>
              <a:rPr lang="de-AT" sz="2400" dirty="0" smtClean="0">
                <a:sym typeface="Symbol"/>
              </a:rPr>
              <a:t>aber bei kleinräumigen Vertikalbewegungen sehr wichtig.</a:t>
            </a:r>
          </a:p>
          <a:p>
            <a:pPr lvl="1"/>
            <a:r>
              <a:rPr lang="de-AT" sz="2000" dirty="0" smtClean="0">
                <a:sym typeface="Symbol"/>
              </a:rPr>
              <a:t>In aufsteigender Luft: 	Lastvielfaches soll &gt; 1</a:t>
            </a:r>
          </a:p>
          <a:p>
            <a:pPr lvl="1"/>
            <a:r>
              <a:rPr lang="de-AT" sz="2000" dirty="0" smtClean="0">
                <a:sym typeface="Symbol"/>
              </a:rPr>
              <a:t>Im Abwind: 		Lastvielfaches soll &lt; 1</a:t>
            </a:r>
            <a:br>
              <a:rPr lang="de-AT" sz="2000" dirty="0" smtClean="0">
                <a:sym typeface="Symbol"/>
              </a:rPr>
            </a:br>
            <a:endParaRPr lang="de-AT" sz="2000" dirty="0" smtClean="0">
              <a:sym typeface="Symbol"/>
            </a:endParaRPr>
          </a:p>
          <a:p>
            <a:pPr>
              <a:buNone/>
            </a:pPr>
            <a:endParaRPr lang="de-AT" sz="2400" dirty="0" smtClean="0">
              <a:sym typeface="Symbol"/>
            </a:endParaRPr>
          </a:p>
        </p:txBody>
      </p:sp>
      <p:sp>
        <p:nvSpPr>
          <p:cNvPr id="3" name="Titel 2"/>
          <p:cNvSpPr>
            <a:spLocks noGrp="1"/>
          </p:cNvSpPr>
          <p:nvPr>
            <p:ph type="title"/>
          </p:nvPr>
        </p:nvSpPr>
        <p:spPr>
          <a:xfrm>
            <a:off x="457200" y="274638"/>
            <a:ext cx="8229600" cy="1354162"/>
          </a:xfrm>
        </p:spPr>
        <p:txBody>
          <a:bodyPr>
            <a:normAutofit/>
          </a:bodyPr>
          <a:lstStyle/>
          <a:p>
            <a:r>
              <a:rPr lang="de-AT" dirty="0" smtClean="0"/>
              <a:t>Der Delphinflug</a:t>
            </a:r>
            <a:endParaRPr lang="de-DE" dirty="0"/>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628800"/>
            <a:ext cx="9125804" cy="4536504"/>
          </a:xfrm>
        </p:spPr>
        <p:txBody>
          <a:bodyPr>
            <a:normAutofit/>
          </a:bodyPr>
          <a:lstStyle/>
          <a:p>
            <a:pPr>
              <a:buNone/>
            </a:pPr>
            <a:r>
              <a:rPr lang="de-AT" sz="2400" b="1" dirty="0" smtClean="0">
                <a:sym typeface="Symbol"/>
              </a:rPr>
              <a:t>Die Steuerbewegungen - Tendenzaussagen</a:t>
            </a:r>
          </a:p>
          <a:p>
            <a:r>
              <a:rPr lang="de-AT" dirty="0" smtClean="0">
                <a:sym typeface="Symbol"/>
              </a:rPr>
              <a:t>In den Übergansphasen kein Sollfahrtfliegen</a:t>
            </a:r>
          </a:p>
          <a:p>
            <a:r>
              <a:rPr lang="de-AT" dirty="0" smtClean="0">
                <a:sym typeface="Symbol"/>
              </a:rPr>
              <a:t>Unbewegt gehaltenes Höhenruder</a:t>
            </a:r>
            <a:br>
              <a:rPr lang="de-AT" dirty="0" smtClean="0">
                <a:sym typeface="Symbol"/>
              </a:rPr>
            </a:br>
            <a:r>
              <a:rPr lang="de-AT" dirty="0" smtClean="0">
                <a:sym typeface="Symbol"/>
              </a:rPr>
              <a:t> Fahrt und Lastvielfache stellen sich auch automatisch ein</a:t>
            </a:r>
            <a:br>
              <a:rPr lang="de-AT" dirty="0" smtClean="0">
                <a:sym typeface="Symbol"/>
              </a:rPr>
            </a:br>
            <a:r>
              <a:rPr lang="de-AT" sz="2000" dirty="0" smtClean="0">
                <a:sym typeface="Symbol"/>
              </a:rPr>
              <a:t>(unbewegt gehaltenes Höhenruder bedeutet nicht konstante Fahrt)</a:t>
            </a:r>
          </a:p>
          <a:p>
            <a:r>
              <a:rPr lang="de-AT" dirty="0" smtClean="0">
                <a:sym typeface="Symbol"/>
              </a:rPr>
              <a:t>Im Aufwind leicht ziehen</a:t>
            </a:r>
            <a:br>
              <a:rPr lang="de-AT" dirty="0" smtClean="0">
                <a:sym typeface="Symbol"/>
              </a:rPr>
            </a:br>
            <a:r>
              <a:rPr lang="de-AT" dirty="0" smtClean="0">
                <a:sym typeface="Symbol"/>
              </a:rPr>
              <a:t>Im Abwind leicht nachdrücken</a:t>
            </a:r>
            <a:br>
              <a:rPr lang="de-AT" dirty="0" smtClean="0">
                <a:sym typeface="Symbol"/>
              </a:rPr>
            </a:br>
            <a:r>
              <a:rPr lang="de-AT" dirty="0" smtClean="0">
                <a:sym typeface="Symbol"/>
              </a:rPr>
              <a:t> Gefühlsmäßig: </a:t>
            </a:r>
            <a:r>
              <a:rPr lang="de-AT" dirty="0" err="1" smtClean="0">
                <a:sym typeface="Symbol"/>
              </a:rPr>
              <a:t>Böenverstärkend</a:t>
            </a:r>
            <a:r>
              <a:rPr lang="de-AT" dirty="0" smtClean="0">
                <a:sym typeface="Symbol"/>
              </a:rPr>
              <a:t> steuern</a:t>
            </a:r>
          </a:p>
          <a:p>
            <a:r>
              <a:rPr lang="de-AT" dirty="0" smtClean="0">
                <a:sym typeface="Symbol"/>
              </a:rPr>
              <a:t>Verzögerungen sollten nicht zu groß sein</a:t>
            </a:r>
            <a:r>
              <a:rPr lang="de-AT" sz="2000" dirty="0" smtClean="0">
                <a:sym typeface="Symbol"/>
              </a:rPr>
              <a:t/>
            </a:r>
            <a:br>
              <a:rPr lang="de-AT" sz="2000" dirty="0" smtClean="0">
                <a:sym typeface="Symbol"/>
              </a:rPr>
            </a:br>
            <a:endParaRPr lang="de-AT" sz="2000" dirty="0" smtClean="0">
              <a:sym typeface="Symbol"/>
            </a:endParaRPr>
          </a:p>
          <a:p>
            <a:pPr>
              <a:buNone/>
            </a:pPr>
            <a:endParaRPr lang="de-AT" sz="2400" dirty="0" smtClean="0">
              <a:sym typeface="Symbol"/>
            </a:endParaRPr>
          </a:p>
        </p:txBody>
      </p:sp>
      <p:sp>
        <p:nvSpPr>
          <p:cNvPr id="3" name="Titel 2"/>
          <p:cNvSpPr>
            <a:spLocks noGrp="1"/>
          </p:cNvSpPr>
          <p:nvPr>
            <p:ph type="title"/>
          </p:nvPr>
        </p:nvSpPr>
        <p:spPr>
          <a:xfrm>
            <a:off x="457200" y="274638"/>
            <a:ext cx="8229600" cy="1354162"/>
          </a:xfrm>
        </p:spPr>
        <p:txBody>
          <a:bodyPr>
            <a:normAutofit/>
          </a:bodyPr>
          <a:lstStyle/>
          <a:p>
            <a:r>
              <a:rPr lang="de-AT" dirty="0" smtClean="0"/>
              <a:t>Der Delphinflug</a:t>
            </a:r>
            <a:endParaRPr lang="de-DE" dirty="0"/>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628800"/>
            <a:ext cx="8445624" cy="4824536"/>
          </a:xfrm>
        </p:spPr>
        <p:txBody>
          <a:bodyPr>
            <a:normAutofit/>
          </a:bodyPr>
          <a:lstStyle/>
          <a:p>
            <a:pPr>
              <a:buNone/>
            </a:pPr>
            <a:r>
              <a:rPr lang="de-AT" sz="2400" b="1" dirty="0" smtClean="0">
                <a:sym typeface="Symbol"/>
              </a:rPr>
              <a:t>Die Steuerbewegungen</a:t>
            </a:r>
          </a:p>
          <a:p>
            <a:pPr>
              <a:buNone/>
            </a:pPr>
            <a:r>
              <a:rPr lang="de-AT" sz="2400" dirty="0" smtClean="0">
                <a:sym typeface="Symbol"/>
              </a:rPr>
              <a:t>Probleme zur Diskussion:</a:t>
            </a:r>
          </a:p>
          <a:p>
            <a:r>
              <a:rPr lang="de-AT" sz="2400" dirty="0" smtClean="0">
                <a:sym typeface="Symbol"/>
              </a:rPr>
              <a:t>Nachhinken der </a:t>
            </a:r>
            <a:r>
              <a:rPr lang="de-AT" sz="2400" dirty="0" err="1" smtClean="0">
                <a:sym typeface="Symbol"/>
              </a:rPr>
              <a:t>Variometeranzeige</a:t>
            </a:r>
            <a:endParaRPr lang="de-AT" sz="2400" dirty="0" smtClean="0">
              <a:sym typeface="Symbol"/>
            </a:endParaRPr>
          </a:p>
          <a:p>
            <a:pPr lvl="1"/>
            <a:r>
              <a:rPr lang="de-AT" sz="2000" dirty="0" smtClean="0">
                <a:sym typeface="Symbol"/>
              </a:rPr>
              <a:t>Geldausgabe für teure Variometer lohnt sich nicht</a:t>
            </a:r>
            <a:br>
              <a:rPr lang="de-AT" sz="2000" dirty="0" smtClean="0">
                <a:sym typeface="Symbol"/>
              </a:rPr>
            </a:br>
            <a:r>
              <a:rPr lang="de-AT" sz="2000" dirty="0" smtClean="0">
                <a:sym typeface="Symbol"/>
              </a:rPr>
              <a:t>schnell reagierende </a:t>
            </a:r>
            <a:r>
              <a:rPr lang="de-AT" sz="2000" dirty="0" err="1" smtClean="0">
                <a:sym typeface="Symbol"/>
              </a:rPr>
              <a:t>Varios</a:t>
            </a:r>
            <a:r>
              <a:rPr lang="de-AT" sz="2000" dirty="0" smtClean="0">
                <a:sym typeface="Symbol"/>
              </a:rPr>
              <a:t> müssen oft stark gedämpft werden</a:t>
            </a:r>
            <a:br>
              <a:rPr lang="de-AT" sz="2000" dirty="0" smtClean="0">
                <a:sym typeface="Symbol"/>
              </a:rPr>
            </a:br>
            <a:r>
              <a:rPr lang="de-AT" sz="2000" dirty="0" err="1" smtClean="0">
                <a:sym typeface="Symbol"/>
              </a:rPr>
              <a:t>Vario</a:t>
            </a:r>
            <a:r>
              <a:rPr lang="de-AT" sz="2000" dirty="0" smtClean="0">
                <a:sym typeface="Symbol"/>
              </a:rPr>
              <a:t> reagiert erst, wenn das Flugzeug bereits beschleunigt wurde</a:t>
            </a:r>
          </a:p>
          <a:p>
            <a:pPr lvl="1">
              <a:buNone/>
            </a:pPr>
            <a:r>
              <a:rPr lang="de-AT" sz="2000" dirty="0" smtClean="0">
                <a:sym typeface="Symbol"/>
              </a:rPr>
              <a:t>	 Fliegen nach Sitzdruck?!</a:t>
            </a:r>
          </a:p>
          <a:p>
            <a:r>
              <a:rPr lang="de-AT" sz="2400" dirty="0" smtClean="0">
                <a:sym typeface="Symbol"/>
              </a:rPr>
              <a:t>Die Reaktionszeit des Piloten</a:t>
            </a:r>
          </a:p>
          <a:p>
            <a:r>
              <a:rPr lang="de-AT" sz="2400" dirty="0" smtClean="0">
                <a:sym typeface="Symbol"/>
              </a:rPr>
              <a:t>Flugzeugbedingte Verzögerung</a:t>
            </a:r>
          </a:p>
          <a:p>
            <a:pPr lvl="1"/>
            <a:r>
              <a:rPr lang="de-AT" sz="2000" dirty="0" smtClean="0">
                <a:sym typeface="Symbol"/>
              </a:rPr>
              <a:t>Bei hohen Geschwindigkeiten ist hohe g-Belastung (2-2,5g) egal</a:t>
            </a:r>
          </a:p>
          <a:p>
            <a:pPr lvl="1"/>
            <a:r>
              <a:rPr lang="de-AT" sz="2000" dirty="0" smtClean="0">
                <a:sym typeface="Symbol"/>
              </a:rPr>
              <a:t>Bei kleinen Geschwindigkeiten verbraucht diese viel Energie</a:t>
            </a:r>
          </a:p>
          <a:p>
            <a:pPr lvl="1"/>
            <a:r>
              <a:rPr lang="de-AT" sz="2000" dirty="0" smtClean="0">
                <a:sym typeface="Symbol"/>
              </a:rPr>
              <a:t>Keine negativen Belastungen erfliegen!!</a:t>
            </a:r>
          </a:p>
          <a:p>
            <a:pPr lvl="1"/>
            <a:endParaRPr lang="de-AT" sz="2000" dirty="0" smtClean="0">
              <a:sym typeface="Symbol"/>
            </a:endParaRPr>
          </a:p>
          <a:p>
            <a:pPr lvl="1"/>
            <a:endParaRPr lang="de-AT" sz="2000" dirty="0" smtClean="0">
              <a:sym typeface="Symbol"/>
            </a:endParaRPr>
          </a:p>
          <a:p>
            <a:pPr>
              <a:buNone/>
            </a:pPr>
            <a:endParaRPr lang="de-AT" sz="2000" dirty="0" smtClean="0">
              <a:sym typeface="Symbol"/>
            </a:endParaRPr>
          </a:p>
        </p:txBody>
      </p:sp>
      <p:sp>
        <p:nvSpPr>
          <p:cNvPr id="3" name="Titel 2"/>
          <p:cNvSpPr>
            <a:spLocks noGrp="1"/>
          </p:cNvSpPr>
          <p:nvPr>
            <p:ph type="title"/>
          </p:nvPr>
        </p:nvSpPr>
        <p:spPr>
          <a:xfrm>
            <a:off x="457200" y="274638"/>
            <a:ext cx="8229600" cy="1354162"/>
          </a:xfrm>
        </p:spPr>
        <p:txBody>
          <a:bodyPr>
            <a:normAutofit/>
          </a:bodyPr>
          <a:lstStyle/>
          <a:p>
            <a:r>
              <a:rPr lang="de-AT" dirty="0" smtClean="0"/>
              <a:t>Der Delphinflug</a:t>
            </a:r>
            <a:endParaRPr lang="de-DE" dirty="0"/>
          </a:p>
        </p:txBody>
      </p:sp>
      <p:pic>
        <p:nvPicPr>
          <p:cNvPr id="3074" name="Picture 2" descr="C:\Dokumente und Einstellungen\Benedikt\Desktop\Von KDF sicher in die Alpen\achtung.jpg"/>
          <p:cNvPicPr>
            <a:picLocks noChangeAspect="1" noChangeArrowheads="1"/>
          </p:cNvPicPr>
          <p:nvPr/>
        </p:nvPicPr>
        <p:blipFill>
          <a:blip r:embed="rId2" cstate="print"/>
          <a:srcRect/>
          <a:stretch>
            <a:fillRect/>
          </a:stretch>
        </p:blipFill>
        <p:spPr bwMode="auto">
          <a:xfrm>
            <a:off x="539552" y="3356992"/>
            <a:ext cx="500675" cy="375506"/>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noFill/>
          </a:ln>
        </p:spPr>
        <p:txBody>
          <a:bodyPr>
            <a:normAutofit lnSpcReduction="10000"/>
          </a:bodyPr>
          <a:lstStyle/>
          <a:p>
            <a:r>
              <a:rPr lang="de-AT" sz="2300" dirty="0" smtClean="0"/>
              <a:t>Hangflugregeln</a:t>
            </a:r>
          </a:p>
          <a:p>
            <a:pPr marL="109728" indent="0">
              <a:buNone/>
            </a:pPr>
            <a:endParaRPr lang="de-AT" dirty="0"/>
          </a:p>
          <a:p>
            <a:pPr lvl="1">
              <a:buFont typeface="Wingdings" pitchFamily="2" charset="2"/>
              <a:buChar char="§"/>
            </a:pPr>
            <a:r>
              <a:rPr lang="de-AT" sz="1600" dirty="0" smtClean="0"/>
              <a:t>Lasse Dich nicht vom Wind hinter den Hang versetzen.</a:t>
            </a:r>
          </a:p>
          <a:p>
            <a:pPr marL="393192" lvl="1" indent="0">
              <a:buNone/>
            </a:pPr>
            <a:endParaRPr lang="de-AT" sz="1600" dirty="0" smtClean="0"/>
          </a:p>
          <a:p>
            <a:pPr lvl="1">
              <a:buFont typeface="Wingdings" pitchFamily="2" charset="2"/>
              <a:buChar char="§"/>
            </a:pPr>
            <a:r>
              <a:rPr lang="de-AT" sz="1600" dirty="0" smtClean="0"/>
              <a:t>Fliegen mehrere Segelflugzeuge zusammen am Hang, so haben beim Begegnen die </a:t>
            </a:r>
            <a:r>
              <a:rPr lang="de-AT" sz="1600" dirty="0"/>
              <a:t>F</a:t>
            </a:r>
            <a:r>
              <a:rPr lang="de-AT" sz="1600" dirty="0" smtClean="0"/>
              <a:t>lugzeuge Vorrang, deren rechter Flügel zum Hang zeigt (weil sie nicht mehr nach rechts ausweichen können). Die Segelflugzeuge, deren linker Flügel zum Hang zeigt, müssen den entgegenkommenden Verkehr also zwischen dem Hang und der eigenen Flugbahn mit ausreichendem Zwischenraum passieren lassen.</a:t>
            </a:r>
          </a:p>
          <a:p>
            <a:pPr marL="393192" lvl="1" indent="0">
              <a:buNone/>
            </a:pPr>
            <a:endParaRPr lang="de-AT" sz="1600" dirty="0" smtClean="0"/>
          </a:p>
          <a:p>
            <a:pPr lvl="1">
              <a:buFont typeface="Wingdings" pitchFamily="2" charset="2"/>
              <a:buChar char="§"/>
            </a:pPr>
            <a:r>
              <a:rPr lang="de-AT" sz="1600" dirty="0" smtClean="0"/>
              <a:t>Überhole im </a:t>
            </a:r>
            <a:r>
              <a:rPr lang="de-AT" sz="1600" dirty="0" err="1" smtClean="0"/>
              <a:t>Hangflug</a:t>
            </a:r>
            <a:r>
              <a:rPr lang="de-AT" sz="1600" dirty="0" smtClean="0"/>
              <a:t> immer auf der Talseite (nie zwischen dem langsameren Flugzeug und dem Hang).</a:t>
            </a:r>
          </a:p>
          <a:p>
            <a:pPr marL="393192" lvl="1" indent="0">
              <a:buNone/>
            </a:pPr>
            <a:endParaRPr lang="de-AT" sz="1600" dirty="0" smtClean="0"/>
          </a:p>
          <a:p>
            <a:pPr lvl="1">
              <a:buFont typeface="Wingdings" pitchFamily="2" charset="2"/>
              <a:buChar char="§"/>
            </a:pPr>
            <a:r>
              <a:rPr lang="de-AT" sz="1600" dirty="0" smtClean="0"/>
              <a:t>Beachte die lokale Hangflugordnung. Sie enthält Angaben z.B. über Wendemarken, Mindestabflughöhen für die Rückkehr zum Platz, Sichtzeichen, usw.</a:t>
            </a:r>
          </a:p>
        </p:txBody>
      </p:sp>
      <p:sp>
        <p:nvSpPr>
          <p:cNvPr id="3" name="Titel 2"/>
          <p:cNvSpPr>
            <a:spLocks noGrp="1"/>
          </p:cNvSpPr>
          <p:nvPr>
            <p:ph type="title"/>
          </p:nvPr>
        </p:nvSpPr>
        <p:spPr/>
        <p:txBody>
          <a:bodyPr>
            <a:normAutofit/>
          </a:bodyPr>
          <a:lstStyle/>
          <a:p>
            <a:r>
              <a:rPr lang="de-AT" dirty="0" smtClean="0"/>
              <a:t>I. Hangsegelflug</a:t>
            </a:r>
            <a:endParaRPr lang="de-DE" dirty="0"/>
          </a:p>
        </p:txBody>
      </p:sp>
    </p:spTree>
    <p:extLst>
      <p:ext uri="{BB962C8B-B14F-4D97-AF65-F5344CB8AC3E}">
        <p14:creationId xmlns:p14="http://schemas.microsoft.com/office/powerpoint/2010/main" xmlns="" val="3202103434"/>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628800"/>
            <a:ext cx="8373616" cy="4824536"/>
          </a:xfrm>
        </p:spPr>
        <p:txBody>
          <a:bodyPr>
            <a:normAutofit/>
          </a:bodyPr>
          <a:lstStyle/>
          <a:p>
            <a:pPr>
              <a:buNone/>
            </a:pPr>
            <a:r>
              <a:rPr lang="de-AT" sz="2400" i="1" dirty="0" smtClean="0">
                <a:sym typeface="Symbol"/>
              </a:rPr>
              <a:t>Beim klassischen Streckenflug</a:t>
            </a:r>
          </a:p>
          <a:p>
            <a:r>
              <a:rPr lang="de-AT" sz="2400" dirty="0" smtClean="0">
                <a:sym typeface="Symbol"/>
              </a:rPr>
              <a:t>Kreisflugleistung verschlechtert sich bei höherer Flächenbelastung</a:t>
            </a:r>
          </a:p>
          <a:p>
            <a:r>
              <a:rPr lang="de-AT" sz="2400" dirty="0" smtClean="0">
                <a:sym typeface="Symbol"/>
              </a:rPr>
              <a:t>Bestimmter Kreis</a:t>
            </a:r>
          </a:p>
          <a:p>
            <a:pPr lvl="1"/>
            <a:r>
              <a:rPr lang="de-AT" sz="2000" dirty="0" smtClean="0">
                <a:sym typeface="Symbol"/>
              </a:rPr>
              <a:t>mit langsamer Fahrt &amp; geringer Querneigung</a:t>
            </a:r>
          </a:p>
          <a:p>
            <a:pPr lvl="1"/>
            <a:r>
              <a:rPr lang="de-AT" sz="2000" dirty="0" smtClean="0">
                <a:sym typeface="Symbol"/>
              </a:rPr>
              <a:t>mit hoher Fahrt &amp; großer Querneigung</a:t>
            </a:r>
          </a:p>
          <a:p>
            <a:r>
              <a:rPr lang="de-AT" sz="2400" dirty="0" smtClean="0">
                <a:sym typeface="Symbol"/>
              </a:rPr>
              <a:t>Ziel:</a:t>
            </a:r>
            <a:br>
              <a:rPr lang="de-AT" sz="2400" dirty="0" smtClean="0">
                <a:sym typeface="Symbol"/>
              </a:rPr>
            </a:br>
            <a:r>
              <a:rPr lang="de-AT" sz="2400" b="1" dirty="0" smtClean="0">
                <a:sym typeface="Symbol"/>
              </a:rPr>
              <a:t>Fahrt und Querneigung so wählen,</a:t>
            </a:r>
            <a:br>
              <a:rPr lang="de-AT" sz="2400" b="1" dirty="0" smtClean="0">
                <a:sym typeface="Symbol"/>
              </a:rPr>
            </a:br>
            <a:r>
              <a:rPr lang="de-AT" sz="2400" b="1" dirty="0" smtClean="0">
                <a:sym typeface="Symbol"/>
              </a:rPr>
              <a:t>dass bei dem jeweiligen Kreis das geringstmögliche </a:t>
            </a:r>
            <a:br>
              <a:rPr lang="de-AT" sz="2400" b="1" dirty="0" smtClean="0">
                <a:sym typeface="Symbol"/>
              </a:rPr>
            </a:br>
            <a:r>
              <a:rPr lang="de-AT" sz="2400" b="1" dirty="0" smtClean="0">
                <a:sym typeface="Symbol"/>
              </a:rPr>
              <a:t>Eigensinken eintritt </a:t>
            </a:r>
          </a:p>
          <a:p>
            <a:pPr lvl="1"/>
            <a:endParaRPr lang="de-AT" sz="2000" dirty="0" smtClean="0">
              <a:sym typeface="Symbol"/>
            </a:endParaRPr>
          </a:p>
          <a:p>
            <a:pPr>
              <a:buNone/>
            </a:pPr>
            <a:endParaRPr lang="de-AT" sz="2000" dirty="0" smtClean="0">
              <a:sym typeface="Symbol"/>
            </a:endParaRPr>
          </a:p>
        </p:txBody>
      </p:sp>
      <p:sp>
        <p:nvSpPr>
          <p:cNvPr id="3" name="Titel 2"/>
          <p:cNvSpPr>
            <a:spLocks noGrp="1"/>
          </p:cNvSpPr>
          <p:nvPr>
            <p:ph type="title"/>
          </p:nvPr>
        </p:nvSpPr>
        <p:spPr>
          <a:xfrm>
            <a:off x="457200" y="274638"/>
            <a:ext cx="8229600" cy="1354162"/>
          </a:xfrm>
        </p:spPr>
        <p:txBody>
          <a:bodyPr>
            <a:normAutofit/>
          </a:bodyPr>
          <a:lstStyle/>
          <a:p>
            <a:r>
              <a:rPr lang="de-AT" dirty="0" smtClean="0"/>
              <a:t>Der Wasserballast</a:t>
            </a:r>
            <a:endParaRPr lang="de-DE" dirty="0"/>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628800"/>
            <a:ext cx="9093696" cy="4824536"/>
          </a:xfrm>
        </p:spPr>
        <p:txBody>
          <a:bodyPr>
            <a:normAutofit/>
          </a:bodyPr>
          <a:lstStyle/>
          <a:p>
            <a:pPr>
              <a:buNone/>
            </a:pPr>
            <a:r>
              <a:rPr lang="de-AT" sz="2400" i="1" dirty="0" smtClean="0">
                <a:sym typeface="Symbol"/>
              </a:rPr>
              <a:t>Beim klassischen Streckenflug</a:t>
            </a:r>
          </a:p>
          <a:p>
            <a:pPr lvl="0">
              <a:buNone/>
              <a:defRPr/>
            </a:pPr>
            <a:r>
              <a:rPr lang="de-AT" sz="2000" dirty="0" smtClean="0">
                <a:sym typeface="Symbol"/>
              </a:rPr>
              <a:t>	Fahrt &amp; Querneigung sind hier schon optimal auf den Kreisradius abgestimmt.</a:t>
            </a:r>
            <a:br>
              <a:rPr lang="de-AT" sz="2000" dirty="0" smtClean="0">
                <a:sym typeface="Symbol"/>
              </a:rPr>
            </a:br>
            <a:endParaRPr lang="de-AT" sz="2000" dirty="0" smtClean="0">
              <a:sym typeface="Symbol"/>
            </a:endParaRPr>
          </a:p>
          <a:p>
            <a:pPr>
              <a:defRPr/>
            </a:pPr>
            <a:r>
              <a:rPr lang="de-AT" sz="2400" dirty="0" smtClean="0">
                <a:sym typeface="Symbol"/>
              </a:rPr>
              <a:t>Erhöhung der Flächenbelastung auf 36kp/qm</a:t>
            </a:r>
          </a:p>
          <a:p>
            <a:pPr>
              <a:buNone/>
              <a:defRPr/>
            </a:pPr>
            <a:r>
              <a:rPr lang="de-AT" sz="2400" dirty="0" smtClean="0">
                <a:sym typeface="Symbol"/>
              </a:rPr>
              <a:t>	 bei Kreisradius 150m; Eigensinken  um </a:t>
            </a:r>
            <a:r>
              <a:rPr lang="de-AT" sz="2400" b="1" dirty="0" smtClean="0">
                <a:sym typeface="Symbol"/>
              </a:rPr>
              <a:t>nur 10cm/sec</a:t>
            </a:r>
          </a:p>
          <a:p>
            <a:pPr>
              <a:buNone/>
              <a:defRPr/>
            </a:pPr>
            <a:r>
              <a:rPr lang="de-AT" sz="2400" dirty="0" smtClean="0">
                <a:sym typeface="Symbol"/>
              </a:rPr>
              <a:t>	 bei Kreisradius 50m; Eigensinken  um </a:t>
            </a:r>
            <a:r>
              <a:rPr lang="de-AT" sz="2400" b="1" dirty="0" smtClean="0">
                <a:sym typeface="Symbol"/>
              </a:rPr>
              <a:t>50cm/sec</a:t>
            </a:r>
          </a:p>
        </p:txBody>
      </p:sp>
      <p:sp>
        <p:nvSpPr>
          <p:cNvPr id="3" name="Titel 2"/>
          <p:cNvSpPr>
            <a:spLocks noGrp="1"/>
          </p:cNvSpPr>
          <p:nvPr>
            <p:ph type="title"/>
          </p:nvPr>
        </p:nvSpPr>
        <p:spPr>
          <a:xfrm>
            <a:off x="457200" y="274638"/>
            <a:ext cx="8229600" cy="1354162"/>
          </a:xfrm>
        </p:spPr>
        <p:txBody>
          <a:bodyPr>
            <a:normAutofit/>
          </a:bodyPr>
          <a:lstStyle/>
          <a:p>
            <a:r>
              <a:rPr lang="de-AT" dirty="0" smtClean="0"/>
              <a:t>Der Wasserballast</a:t>
            </a:r>
            <a:endParaRPr lang="de-DE" dirty="0"/>
          </a:p>
        </p:txBody>
      </p:sp>
      <p:pic>
        <p:nvPicPr>
          <p:cNvPr id="4099" name="Picture 3" descr="C:\Dokumente und Einstellungen\Benedikt\Eigene Dateien\Eigene Bilder\Eigene Scans\2011-04 (Apr)\Scannen0006.jpg"/>
          <p:cNvPicPr>
            <a:picLocks noChangeAspect="1" noChangeArrowheads="1"/>
          </p:cNvPicPr>
          <p:nvPr/>
        </p:nvPicPr>
        <p:blipFill>
          <a:blip r:embed="rId2" cstate="print"/>
          <a:srcRect l="1164" t="3414"/>
          <a:stretch>
            <a:fillRect/>
          </a:stretch>
        </p:blipFill>
        <p:spPr bwMode="auto">
          <a:xfrm rot="10800000">
            <a:off x="1483328" y="4365104"/>
            <a:ext cx="6113008" cy="2160240"/>
          </a:xfrm>
          <a:prstGeom prst="rect">
            <a:avLst/>
          </a:prstGeom>
          <a:noFill/>
          <a:ln w="6350">
            <a:solidFill>
              <a:schemeClr val="tx1"/>
            </a:solidFill>
          </a:ln>
        </p:spPr>
      </p:pic>
      <p:sp>
        <p:nvSpPr>
          <p:cNvPr id="7" name="Inhaltsplatzhalter 1"/>
          <p:cNvSpPr txBox="1">
            <a:spLocks/>
          </p:cNvSpPr>
          <p:nvPr/>
        </p:nvSpPr>
        <p:spPr>
          <a:xfrm>
            <a:off x="2923488" y="6525344"/>
            <a:ext cx="3600400" cy="432048"/>
          </a:xfrm>
          <a:prstGeom prst="rect">
            <a:avLst/>
          </a:prstGeom>
        </p:spPr>
        <p:txBody>
          <a:bodyPr vert="horz">
            <a:normAutofit/>
          </a:bodyPr>
          <a:lstStyle/>
          <a:p>
            <a:pPr marL="365760" lvl="0" indent="-256032">
              <a:spcBef>
                <a:spcPts val="400"/>
              </a:spcBef>
              <a:buClr>
                <a:schemeClr val="accent1"/>
              </a:buClr>
              <a:buSzPct val="68000"/>
            </a:pPr>
            <a:r>
              <a:rPr lang="de-AT" sz="1600" i="1" dirty="0" smtClean="0">
                <a:sym typeface="Symbol"/>
              </a:rPr>
              <a:t>Kreisflugpolare ASW19 mit 28kp/qm </a:t>
            </a:r>
            <a:endParaRPr kumimoji="0" lang="de-AT" sz="1600" b="0" i="0" u="none" strike="noStrike" kern="1200" cap="none" spc="0" normalizeH="0" baseline="0" noProof="0" dirty="0" smtClean="0">
              <a:ln>
                <a:noFill/>
              </a:ln>
              <a:solidFill>
                <a:schemeClr val="tx1"/>
              </a:solidFill>
              <a:effectLst/>
              <a:uLnTx/>
              <a:uFillTx/>
              <a:latin typeface="+mn-lt"/>
              <a:ea typeface="+mn-ea"/>
              <a:cs typeface="+mn-cs"/>
              <a:sym typeface="Symbol"/>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de-AT" sz="2000" b="0" i="0" u="none" strike="noStrike" kern="1200" cap="none" spc="0" normalizeH="0" baseline="0" noProof="0" dirty="0" smtClean="0">
              <a:ln>
                <a:noFill/>
              </a:ln>
              <a:solidFill>
                <a:schemeClr val="tx1"/>
              </a:solidFill>
              <a:effectLst/>
              <a:uLnTx/>
              <a:uFillTx/>
              <a:latin typeface="+mn-lt"/>
              <a:ea typeface="+mn-ea"/>
              <a:cs typeface="+mn-cs"/>
              <a:sym typeface="Symbol"/>
            </a:endParaRPr>
          </a:p>
        </p:txBody>
      </p:sp>
      <p:sp>
        <p:nvSpPr>
          <p:cNvPr id="9" name="Inhaltsplatzhalter 1"/>
          <p:cNvSpPr txBox="1">
            <a:spLocks/>
          </p:cNvSpPr>
          <p:nvPr/>
        </p:nvSpPr>
        <p:spPr>
          <a:xfrm>
            <a:off x="323528" y="4509120"/>
            <a:ext cx="2304256" cy="2016224"/>
          </a:xfrm>
          <a:prstGeom prst="rect">
            <a:avLst/>
          </a:prstGeom>
        </p:spPr>
        <p:txBody>
          <a:bodyPr vert="horz">
            <a:normAutofit/>
          </a:bodyPr>
          <a:lstStyle/>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de-AT" sz="2000" b="0" i="0" u="none" strike="noStrike" kern="1200" cap="none" spc="0" normalizeH="0" baseline="0" noProof="0" dirty="0" smtClean="0">
              <a:ln>
                <a:noFill/>
              </a:ln>
              <a:solidFill>
                <a:schemeClr val="tx1"/>
              </a:solidFill>
              <a:effectLst/>
              <a:uLnTx/>
              <a:uFillTx/>
              <a:latin typeface="+mn-lt"/>
              <a:ea typeface="+mn-ea"/>
              <a:cs typeface="+mn-cs"/>
              <a:sym typeface="Symbol"/>
            </a:endParaRPr>
          </a:p>
        </p:txBody>
      </p:sp>
      <p:pic>
        <p:nvPicPr>
          <p:cNvPr id="4101" name="Picture 5" descr="C:\Dokumente und Einstellungen\Benedikt\Desktop\Von KDF sicher in die Alpen\achtung.jpg"/>
          <p:cNvPicPr>
            <a:picLocks noChangeAspect="1" noChangeArrowheads="1"/>
          </p:cNvPicPr>
          <p:nvPr/>
        </p:nvPicPr>
        <p:blipFill>
          <a:blip r:embed="rId3" cstate="print"/>
          <a:srcRect/>
          <a:stretch>
            <a:fillRect/>
          </a:stretch>
        </p:blipFill>
        <p:spPr bwMode="auto">
          <a:xfrm>
            <a:off x="323528" y="2207400"/>
            <a:ext cx="476672" cy="357504"/>
          </a:xfrm>
          <a:prstGeom prst="rect">
            <a:avLst/>
          </a:prstGeom>
          <a:noFill/>
        </p:spPr>
      </p:pic>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628800"/>
            <a:ext cx="9093696" cy="4824536"/>
          </a:xfrm>
        </p:spPr>
        <p:txBody>
          <a:bodyPr>
            <a:normAutofit/>
          </a:bodyPr>
          <a:lstStyle/>
          <a:p>
            <a:pPr>
              <a:buNone/>
            </a:pPr>
            <a:r>
              <a:rPr lang="de-AT" sz="2400" i="1" dirty="0" smtClean="0">
                <a:sym typeface="Symbol"/>
              </a:rPr>
              <a:t>Beim klassischen Streckenflug</a:t>
            </a:r>
          </a:p>
          <a:p>
            <a:pPr>
              <a:buNone/>
              <a:defRPr/>
            </a:pPr>
            <a:r>
              <a:rPr lang="de-AT" sz="2400" dirty="0" smtClean="0">
                <a:sym typeface="Symbol"/>
              </a:rPr>
              <a:t>Im Geradeausflug bei höherer Flächenbelastung</a:t>
            </a:r>
          </a:p>
          <a:p>
            <a:pPr>
              <a:defRPr/>
            </a:pPr>
            <a:r>
              <a:rPr lang="de-AT" sz="2400" dirty="0" smtClean="0">
                <a:sym typeface="Symbol"/>
              </a:rPr>
              <a:t>bei Geschwindigkeiten unterhalb des besten Gleitens</a:t>
            </a:r>
            <a:br>
              <a:rPr lang="de-AT" sz="2400" dirty="0" smtClean="0">
                <a:sym typeface="Symbol"/>
              </a:rPr>
            </a:br>
            <a:r>
              <a:rPr lang="de-AT" sz="2400" dirty="0" smtClean="0">
                <a:sym typeface="Symbol"/>
              </a:rPr>
              <a:t> Flugleistungen werden schlechter</a:t>
            </a:r>
          </a:p>
          <a:p>
            <a:pPr>
              <a:defRPr/>
            </a:pPr>
            <a:r>
              <a:rPr lang="de-AT" sz="2400" dirty="0" smtClean="0">
                <a:sym typeface="Symbol"/>
              </a:rPr>
              <a:t>bei Geschwindigkeiten oberhalb des besten Gleitens</a:t>
            </a:r>
            <a:br>
              <a:rPr lang="de-AT" sz="2400" dirty="0" smtClean="0">
                <a:sym typeface="Symbol"/>
              </a:rPr>
            </a:br>
            <a:r>
              <a:rPr lang="de-AT" sz="2400" dirty="0" smtClean="0">
                <a:sym typeface="Symbol"/>
              </a:rPr>
              <a:t> Flugleistungen werden besser</a:t>
            </a:r>
          </a:p>
          <a:p>
            <a:pPr>
              <a:buNone/>
              <a:defRPr/>
            </a:pPr>
            <a:endParaRPr lang="de-AT" sz="2400" dirty="0" smtClean="0">
              <a:sym typeface="Symbol"/>
            </a:endParaRPr>
          </a:p>
        </p:txBody>
      </p:sp>
      <p:sp>
        <p:nvSpPr>
          <p:cNvPr id="3" name="Titel 2"/>
          <p:cNvSpPr>
            <a:spLocks noGrp="1"/>
          </p:cNvSpPr>
          <p:nvPr>
            <p:ph type="title"/>
          </p:nvPr>
        </p:nvSpPr>
        <p:spPr>
          <a:xfrm>
            <a:off x="457200" y="274638"/>
            <a:ext cx="8229600" cy="1354162"/>
          </a:xfrm>
        </p:spPr>
        <p:txBody>
          <a:bodyPr>
            <a:normAutofit/>
          </a:bodyPr>
          <a:lstStyle/>
          <a:p>
            <a:r>
              <a:rPr lang="de-AT" dirty="0" smtClean="0"/>
              <a:t>Der Wasserballast</a:t>
            </a:r>
            <a:endParaRPr lang="de-DE" dirty="0"/>
          </a:p>
        </p:txBody>
      </p:sp>
      <p:sp>
        <p:nvSpPr>
          <p:cNvPr id="9" name="Inhaltsplatzhalter 1"/>
          <p:cNvSpPr txBox="1">
            <a:spLocks/>
          </p:cNvSpPr>
          <p:nvPr/>
        </p:nvSpPr>
        <p:spPr>
          <a:xfrm>
            <a:off x="323528" y="4509120"/>
            <a:ext cx="2304256" cy="2016224"/>
          </a:xfrm>
          <a:prstGeom prst="rect">
            <a:avLst/>
          </a:prstGeom>
        </p:spPr>
        <p:txBody>
          <a:bodyPr vert="horz">
            <a:normAutofit/>
          </a:bodyPr>
          <a:lstStyle/>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de-AT" sz="2000" b="0" i="0" u="none" strike="noStrike" kern="1200" cap="none" spc="0" normalizeH="0" baseline="0" noProof="0" dirty="0" smtClean="0">
              <a:ln>
                <a:noFill/>
              </a:ln>
              <a:solidFill>
                <a:schemeClr val="tx1"/>
              </a:solidFill>
              <a:effectLst/>
              <a:uLnTx/>
              <a:uFillTx/>
              <a:latin typeface="+mn-lt"/>
              <a:ea typeface="+mn-ea"/>
              <a:cs typeface="+mn-cs"/>
              <a:sym typeface="Symbol"/>
            </a:endParaRPr>
          </a:p>
        </p:txBody>
      </p:sp>
      <p:pic>
        <p:nvPicPr>
          <p:cNvPr id="8" name="Picture 3" descr="C:\Dokumente und Einstellungen\Benedikt\Eigene Dateien\Eigene Bilder\Eigene Scans\2011-04 (Apr)\Scannen0014.jpg"/>
          <p:cNvPicPr>
            <a:picLocks noChangeAspect="1" noChangeArrowheads="1"/>
          </p:cNvPicPr>
          <p:nvPr/>
        </p:nvPicPr>
        <p:blipFill>
          <a:blip r:embed="rId2" cstate="print"/>
          <a:srcRect l="1959" t="2857" r="1004"/>
          <a:stretch>
            <a:fillRect/>
          </a:stretch>
        </p:blipFill>
        <p:spPr bwMode="auto">
          <a:xfrm rot="10800000">
            <a:off x="323528" y="4115742"/>
            <a:ext cx="8568952" cy="2697633"/>
          </a:xfrm>
          <a:prstGeom prst="rect">
            <a:avLst/>
          </a:prstGeom>
          <a:noFill/>
        </p:spPr>
      </p:pic>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628800"/>
            <a:ext cx="9093696" cy="4824536"/>
          </a:xfrm>
        </p:spPr>
        <p:txBody>
          <a:bodyPr>
            <a:normAutofit/>
          </a:bodyPr>
          <a:lstStyle/>
          <a:p>
            <a:pPr>
              <a:buNone/>
            </a:pPr>
            <a:r>
              <a:rPr lang="de-AT" sz="2400" i="1" dirty="0" smtClean="0">
                <a:sym typeface="Symbol"/>
              </a:rPr>
              <a:t>Beim klassischen Streckenflug</a:t>
            </a:r>
          </a:p>
          <a:p>
            <a:pPr>
              <a:buNone/>
              <a:defRPr/>
            </a:pPr>
            <a:r>
              <a:rPr lang="de-AT" sz="2400" dirty="0" smtClean="0">
                <a:sym typeface="Symbol"/>
              </a:rPr>
              <a:t>Fazit:</a:t>
            </a:r>
          </a:p>
          <a:p>
            <a:pPr>
              <a:defRPr/>
            </a:pPr>
            <a:r>
              <a:rPr lang="de-AT" sz="2400" dirty="0" smtClean="0">
                <a:sym typeface="Symbol"/>
              </a:rPr>
              <a:t>Wasser ablassen:</a:t>
            </a:r>
          </a:p>
          <a:p>
            <a:pPr lvl="1">
              <a:defRPr/>
            </a:pPr>
            <a:r>
              <a:rPr lang="de-AT" sz="2000" dirty="0" smtClean="0">
                <a:sym typeface="Symbol"/>
              </a:rPr>
              <a:t>Bei sehr engen Aufwindfeldern, obwohl Nachteil beim Gleiten</a:t>
            </a:r>
          </a:p>
          <a:p>
            <a:pPr lvl="1">
              <a:defRPr/>
            </a:pPr>
            <a:r>
              <a:rPr lang="de-AT" sz="2000" dirty="0" smtClean="0">
                <a:sym typeface="Symbol"/>
              </a:rPr>
              <a:t>Oder bei sehr schwachem Steigen,</a:t>
            </a:r>
            <a:br>
              <a:rPr lang="de-AT" sz="2000" dirty="0" smtClean="0">
                <a:sym typeface="Symbol"/>
              </a:rPr>
            </a:br>
            <a:r>
              <a:rPr lang="de-AT" sz="2000" dirty="0" smtClean="0">
                <a:sym typeface="Symbol"/>
              </a:rPr>
              <a:t>weil wir schlechter steigen </a:t>
            </a:r>
            <a:br>
              <a:rPr lang="de-AT" sz="2000" dirty="0" smtClean="0">
                <a:sym typeface="Symbol"/>
              </a:rPr>
            </a:br>
            <a:r>
              <a:rPr lang="de-AT" sz="2000" dirty="0" smtClean="0">
                <a:sym typeface="Symbol"/>
              </a:rPr>
              <a:t>&amp; sowieso keine hohen Geschwindigkeiten fliegen dürfen</a:t>
            </a:r>
          </a:p>
          <a:p>
            <a:pPr lvl="1">
              <a:defRPr/>
            </a:pPr>
            <a:endParaRPr lang="de-AT" sz="1000" dirty="0" smtClean="0">
              <a:sym typeface="Symbol"/>
            </a:endParaRPr>
          </a:p>
          <a:p>
            <a:pPr>
              <a:defRPr/>
            </a:pPr>
            <a:r>
              <a:rPr lang="de-AT" sz="2400" dirty="0" smtClean="0">
                <a:sym typeface="Symbol"/>
              </a:rPr>
              <a:t>Wasser mitnehmen:</a:t>
            </a:r>
          </a:p>
          <a:p>
            <a:pPr lvl="1">
              <a:defRPr/>
            </a:pPr>
            <a:r>
              <a:rPr lang="de-AT" sz="2000" dirty="0" smtClean="0">
                <a:sym typeface="Symbol"/>
              </a:rPr>
              <a:t>Bei gutem Steigen</a:t>
            </a:r>
            <a:br>
              <a:rPr lang="de-AT" sz="2000" dirty="0" smtClean="0">
                <a:sym typeface="Symbol"/>
              </a:rPr>
            </a:br>
            <a:r>
              <a:rPr lang="de-AT" sz="2000" dirty="0" smtClean="0">
                <a:sym typeface="Symbol"/>
              </a:rPr>
              <a:t> Steigeinbußen sind nur gering, und hohe Reisegeschwindigkeit</a:t>
            </a:r>
          </a:p>
          <a:p>
            <a:pPr lvl="1">
              <a:defRPr/>
            </a:pPr>
            <a:r>
              <a:rPr lang="de-AT" sz="2000" dirty="0" smtClean="0">
                <a:sym typeface="Symbol"/>
              </a:rPr>
              <a:t>Beim Fliegen im Pulk kann ein geringer Steigvorteil sowieso nicht ausgenutzt werden</a:t>
            </a:r>
          </a:p>
          <a:p>
            <a:pPr>
              <a:buNone/>
              <a:defRPr/>
            </a:pPr>
            <a:endParaRPr lang="de-AT" sz="2400" dirty="0" smtClean="0">
              <a:sym typeface="Symbol"/>
            </a:endParaRPr>
          </a:p>
        </p:txBody>
      </p:sp>
      <p:sp>
        <p:nvSpPr>
          <p:cNvPr id="3" name="Titel 2"/>
          <p:cNvSpPr>
            <a:spLocks noGrp="1"/>
          </p:cNvSpPr>
          <p:nvPr>
            <p:ph type="title"/>
          </p:nvPr>
        </p:nvSpPr>
        <p:spPr>
          <a:xfrm>
            <a:off x="457200" y="274638"/>
            <a:ext cx="8229600" cy="1354162"/>
          </a:xfrm>
        </p:spPr>
        <p:txBody>
          <a:bodyPr>
            <a:normAutofit/>
          </a:bodyPr>
          <a:lstStyle/>
          <a:p>
            <a:r>
              <a:rPr lang="de-AT" dirty="0" smtClean="0"/>
              <a:t>Der Wasserballast</a:t>
            </a:r>
            <a:endParaRPr lang="de-DE" dirty="0"/>
          </a:p>
        </p:txBody>
      </p:sp>
      <p:sp>
        <p:nvSpPr>
          <p:cNvPr id="9" name="Inhaltsplatzhalter 1"/>
          <p:cNvSpPr txBox="1">
            <a:spLocks/>
          </p:cNvSpPr>
          <p:nvPr/>
        </p:nvSpPr>
        <p:spPr>
          <a:xfrm>
            <a:off x="323528" y="4509120"/>
            <a:ext cx="2304256" cy="2016224"/>
          </a:xfrm>
          <a:prstGeom prst="rect">
            <a:avLst/>
          </a:prstGeom>
        </p:spPr>
        <p:txBody>
          <a:bodyPr vert="horz">
            <a:normAutofit/>
          </a:bodyPr>
          <a:lstStyle/>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de-AT" sz="2000" b="0" i="0" u="none" strike="noStrike" kern="1200" cap="none" spc="0" normalizeH="0" baseline="0" noProof="0" dirty="0" smtClean="0">
              <a:ln>
                <a:noFill/>
              </a:ln>
              <a:solidFill>
                <a:schemeClr val="tx1"/>
              </a:solidFill>
              <a:effectLst/>
              <a:uLnTx/>
              <a:uFillTx/>
              <a:latin typeface="+mn-lt"/>
              <a:ea typeface="+mn-ea"/>
              <a:cs typeface="+mn-cs"/>
              <a:sym typeface="Symbol"/>
            </a:endParaRPr>
          </a:p>
        </p:txBody>
      </p:sp>
      <p:pic>
        <p:nvPicPr>
          <p:cNvPr id="5123" name="Picture 3" descr="C:\Dokumente und Einstellungen\Benedikt\Desktop\Von KDF sicher in die Alpen\01n450ax.jpg"/>
          <p:cNvPicPr>
            <a:picLocks noChangeAspect="1" noChangeArrowheads="1"/>
          </p:cNvPicPr>
          <p:nvPr/>
        </p:nvPicPr>
        <p:blipFill>
          <a:blip r:embed="rId2" cstate="print"/>
          <a:srcRect t="8740" b="11146"/>
          <a:stretch>
            <a:fillRect/>
          </a:stretch>
        </p:blipFill>
        <p:spPr bwMode="auto">
          <a:xfrm>
            <a:off x="5364088" y="332656"/>
            <a:ext cx="3515544" cy="1827179"/>
          </a:xfrm>
          <a:prstGeom prst="rect">
            <a:avLst/>
          </a:prstGeom>
          <a:noFill/>
          <a:ln w="6350">
            <a:solidFill>
              <a:schemeClr val="tx1"/>
            </a:solidFill>
          </a:ln>
        </p:spPr>
      </p:pic>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1628800"/>
            <a:ext cx="9093696" cy="4824536"/>
          </a:xfrm>
        </p:spPr>
        <p:txBody>
          <a:bodyPr>
            <a:normAutofit/>
          </a:bodyPr>
          <a:lstStyle/>
          <a:p>
            <a:pPr>
              <a:buNone/>
            </a:pPr>
            <a:r>
              <a:rPr lang="de-AT" sz="2400" i="1" dirty="0" smtClean="0">
                <a:sym typeface="Symbol"/>
              </a:rPr>
              <a:t>Beim Delphinflug</a:t>
            </a:r>
          </a:p>
          <a:p>
            <a:pPr>
              <a:buNone/>
              <a:defRPr/>
            </a:pPr>
            <a:r>
              <a:rPr lang="de-AT" sz="2400" b="1" dirty="0" smtClean="0">
                <a:sym typeface="Symbol"/>
              </a:rPr>
              <a:t>Immer hohe Flächenbelastung</a:t>
            </a:r>
          </a:p>
          <a:p>
            <a:pPr>
              <a:defRPr/>
            </a:pPr>
            <a:r>
              <a:rPr lang="de-AT" sz="2400" dirty="0" smtClean="0">
                <a:sym typeface="Symbol"/>
              </a:rPr>
              <a:t>Sinkgeschwindigkeitserhöhung </a:t>
            </a:r>
            <a:br>
              <a:rPr lang="de-AT" sz="2400" dirty="0" smtClean="0">
                <a:sym typeface="Symbol"/>
              </a:rPr>
            </a:br>
            <a:r>
              <a:rPr lang="de-AT" sz="2400" dirty="0" smtClean="0">
                <a:sym typeface="Symbol"/>
              </a:rPr>
              <a:t>ist im Geradeausflug &lt;&lt; als im Kurvenflug</a:t>
            </a:r>
          </a:p>
        </p:txBody>
      </p:sp>
      <p:sp>
        <p:nvSpPr>
          <p:cNvPr id="3" name="Titel 2"/>
          <p:cNvSpPr>
            <a:spLocks noGrp="1"/>
          </p:cNvSpPr>
          <p:nvPr>
            <p:ph type="title"/>
          </p:nvPr>
        </p:nvSpPr>
        <p:spPr>
          <a:xfrm>
            <a:off x="457200" y="274638"/>
            <a:ext cx="8229600" cy="1354162"/>
          </a:xfrm>
        </p:spPr>
        <p:txBody>
          <a:bodyPr>
            <a:normAutofit/>
          </a:bodyPr>
          <a:lstStyle/>
          <a:p>
            <a:r>
              <a:rPr lang="de-AT" dirty="0" smtClean="0"/>
              <a:t>Der Wasserballast</a:t>
            </a:r>
            <a:endParaRPr lang="de-DE" dirty="0"/>
          </a:p>
        </p:txBody>
      </p:sp>
      <p:sp>
        <p:nvSpPr>
          <p:cNvPr id="9" name="Inhaltsplatzhalter 1"/>
          <p:cNvSpPr txBox="1">
            <a:spLocks/>
          </p:cNvSpPr>
          <p:nvPr/>
        </p:nvSpPr>
        <p:spPr>
          <a:xfrm>
            <a:off x="323528" y="4509120"/>
            <a:ext cx="2304256" cy="2016224"/>
          </a:xfrm>
          <a:prstGeom prst="rect">
            <a:avLst/>
          </a:prstGeom>
        </p:spPr>
        <p:txBody>
          <a:bodyPr vert="horz">
            <a:normAutofit/>
          </a:bodyPr>
          <a:lstStyle/>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de-AT" sz="2000" b="0" i="0" u="none" strike="noStrike" kern="1200" cap="none" spc="0" normalizeH="0" baseline="0" noProof="0" dirty="0" smtClean="0">
              <a:ln>
                <a:noFill/>
              </a:ln>
              <a:solidFill>
                <a:schemeClr val="tx1"/>
              </a:solidFill>
              <a:effectLst/>
              <a:uLnTx/>
              <a:uFillTx/>
              <a:latin typeface="+mn-lt"/>
              <a:ea typeface="+mn-ea"/>
              <a:cs typeface="+mn-cs"/>
              <a:sym typeface="Symbol"/>
            </a:endParaRP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89248" y="1481328"/>
            <a:ext cx="6851104" cy="3099800"/>
          </a:xfrm>
          <a:solidFill>
            <a:schemeClr val="accent3">
              <a:lumMod val="40000"/>
              <a:lumOff val="60000"/>
            </a:schemeClr>
          </a:solidFill>
          <a:ln>
            <a:solidFill>
              <a:schemeClr val="tx1"/>
            </a:solidFill>
          </a:ln>
        </p:spPr>
        <p:txBody>
          <a:bodyPr>
            <a:normAutofit/>
          </a:bodyPr>
          <a:lstStyle/>
          <a:p>
            <a:pPr>
              <a:buNone/>
            </a:pPr>
            <a:r>
              <a:rPr lang="de-AT" i="1" dirty="0" smtClean="0">
                <a:sym typeface="Symbol"/>
              </a:rPr>
              <a:t>Regeln für den Wasserballast:</a:t>
            </a:r>
          </a:p>
          <a:p>
            <a:r>
              <a:rPr lang="de-AT" dirty="0" smtClean="0">
                <a:sym typeface="Symbol"/>
              </a:rPr>
              <a:t>Hohe Flächenbelastung gut</a:t>
            </a:r>
          </a:p>
          <a:p>
            <a:pPr lvl="1"/>
            <a:r>
              <a:rPr lang="de-AT" sz="2000" dirty="0" smtClean="0">
                <a:sym typeface="Symbol"/>
              </a:rPr>
              <a:t>beim Schnellflug</a:t>
            </a:r>
          </a:p>
          <a:p>
            <a:pPr lvl="1"/>
            <a:r>
              <a:rPr lang="de-AT" sz="2000" dirty="0" smtClean="0">
                <a:sym typeface="Symbol"/>
              </a:rPr>
              <a:t>bei großflächigen, starken Aufwinden</a:t>
            </a:r>
          </a:p>
          <a:p>
            <a:pPr lvl="1"/>
            <a:r>
              <a:rPr lang="de-AT" sz="2000" dirty="0" smtClean="0">
                <a:sym typeface="Symbol"/>
              </a:rPr>
              <a:t>bei Aufwindreihungen bzw. beim Delphinflug</a:t>
            </a:r>
          </a:p>
          <a:p>
            <a:r>
              <a:rPr lang="de-AT" dirty="0" smtClean="0">
                <a:sym typeface="Symbol"/>
              </a:rPr>
              <a:t>Wasser ablassen bei</a:t>
            </a:r>
          </a:p>
          <a:p>
            <a:pPr lvl="1"/>
            <a:r>
              <a:rPr lang="de-AT" sz="2000" dirty="0" smtClean="0">
                <a:sym typeface="Symbol"/>
              </a:rPr>
              <a:t>enger und/oder schwacher Thermik</a:t>
            </a:r>
          </a:p>
          <a:p>
            <a:r>
              <a:rPr lang="de-AT" sz="2400" dirty="0" smtClean="0">
                <a:sym typeface="Symbol"/>
              </a:rPr>
              <a:t>Besprühe </a:t>
            </a:r>
            <a:r>
              <a:rPr lang="de-AT" sz="2400" dirty="0" smtClean="0">
                <a:sym typeface="Symbol"/>
              </a:rPr>
              <a:t>niemals andere Flugzeuge</a:t>
            </a:r>
          </a:p>
        </p:txBody>
      </p:sp>
      <p:sp>
        <p:nvSpPr>
          <p:cNvPr id="3" name="Titel 2"/>
          <p:cNvSpPr>
            <a:spLocks noGrp="1"/>
          </p:cNvSpPr>
          <p:nvPr>
            <p:ph type="title"/>
          </p:nvPr>
        </p:nvSpPr>
        <p:spPr>
          <a:xfrm>
            <a:off x="457200" y="428612"/>
            <a:ext cx="8229600" cy="1143000"/>
          </a:xfrm>
        </p:spPr>
        <p:txBody>
          <a:bodyPr/>
          <a:lstStyle/>
          <a:p>
            <a:r>
              <a:rPr lang="de-AT" dirty="0" smtClean="0"/>
              <a:t>Der Wasserballast</a:t>
            </a:r>
            <a:endParaRPr lang="de-DE" dirty="0"/>
          </a:p>
        </p:txBody>
      </p:sp>
      <p:pic>
        <p:nvPicPr>
          <p:cNvPr id="5" name="Picture 2" descr="C:\Dokumente und Einstellungen\Benedikt\Desktop\Von KDF sicher in die Alpen\achtung.jpg"/>
          <p:cNvPicPr>
            <a:picLocks noChangeAspect="1" noChangeArrowheads="1"/>
          </p:cNvPicPr>
          <p:nvPr/>
        </p:nvPicPr>
        <p:blipFill>
          <a:blip r:embed="rId2" cstate="print"/>
          <a:srcRect/>
          <a:stretch>
            <a:fillRect/>
          </a:stretch>
        </p:blipFill>
        <p:spPr bwMode="auto">
          <a:xfrm>
            <a:off x="216024" y="4149080"/>
            <a:ext cx="611560" cy="458670"/>
          </a:xfrm>
          <a:prstGeom prst="rect">
            <a:avLst/>
          </a:prstGeom>
          <a:noFill/>
        </p:spPr>
      </p:pic>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95536" y="1481328"/>
            <a:ext cx="8928992" cy="5044016"/>
          </a:xfrm>
          <a:noFill/>
          <a:ln>
            <a:noFill/>
          </a:ln>
        </p:spPr>
        <p:txBody>
          <a:bodyPr>
            <a:normAutofit/>
          </a:bodyPr>
          <a:lstStyle/>
          <a:p>
            <a:pPr>
              <a:buNone/>
            </a:pPr>
            <a:r>
              <a:rPr lang="de-AT" i="1" dirty="0" smtClean="0">
                <a:sym typeface="Symbol"/>
              </a:rPr>
              <a:t>Ablauf:</a:t>
            </a:r>
          </a:p>
          <a:p>
            <a:r>
              <a:rPr lang="de-AT" dirty="0" smtClean="0">
                <a:sym typeface="Symbol"/>
              </a:rPr>
              <a:t>Überlegung: Ab wo könnte der Endanflug geflogen werden?</a:t>
            </a:r>
          </a:p>
          <a:p>
            <a:r>
              <a:rPr lang="de-AT" dirty="0" smtClean="0">
                <a:sym typeface="Symbol"/>
              </a:rPr>
              <a:t>Beim letzten Aufwind angelangt</a:t>
            </a:r>
            <a:br>
              <a:rPr lang="de-AT" dirty="0" smtClean="0">
                <a:sym typeface="Symbol"/>
              </a:rPr>
            </a:br>
            <a:r>
              <a:rPr lang="de-AT" dirty="0" smtClean="0">
                <a:sym typeface="Symbol"/>
              </a:rPr>
              <a:t> Berechnung des Endanfluges (Zander?)</a:t>
            </a:r>
          </a:p>
          <a:p>
            <a:r>
              <a:rPr lang="de-AT" dirty="0" smtClean="0">
                <a:sym typeface="Symbol"/>
              </a:rPr>
              <a:t>Letzter Gleitflug mit der Ringeinstellung des Endsteigens im letzten Aufwind</a:t>
            </a:r>
          </a:p>
          <a:p>
            <a:pPr>
              <a:buNone/>
            </a:pPr>
            <a:endParaRPr lang="de-AT" dirty="0" smtClean="0">
              <a:sym typeface="Symbol"/>
            </a:endParaRPr>
          </a:p>
          <a:p>
            <a:pPr>
              <a:buNone/>
            </a:pPr>
            <a:r>
              <a:rPr lang="de-AT" i="1" dirty="0" smtClean="0">
                <a:sym typeface="Symbol"/>
              </a:rPr>
              <a:t>Überflüge sind:</a:t>
            </a:r>
          </a:p>
          <a:p>
            <a:r>
              <a:rPr lang="de-AT" dirty="0" smtClean="0">
                <a:sym typeface="Symbol"/>
              </a:rPr>
              <a:t>nach einem langen Streckenflug sehr gefährlich.</a:t>
            </a:r>
          </a:p>
          <a:p>
            <a:r>
              <a:rPr lang="de-AT" dirty="0" smtClean="0">
                <a:sym typeface="Symbol"/>
              </a:rPr>
              <a:t>vergeudete Zeit. Höhe musste hart </a:t>
            </a:r>
            <a:r>
              <a:rPr lang="de-AT" dirty="0" err="1" smtClean="0">
                <a:sym typeface="Symbol"/>
              </a:rPr>
              <a:t>erkurbelt</a:t>
            </a:r>
            <a:r>
              <a:rPr lang="de-AT" dirty="0" smtClean="0">
                <a:sym typeface="Symbol"/>
              </a:rPr>
              <a:t> werden !!</a:t>
            </a:r>
            <a:br>
              <a:rPr lang="de-AT" dirty="0" smtClean="0">
                <a:sym typeface="Symbol"/>
              </a:rPr>
            </a:br>
            <a:endParaRPr lang="de-AT" sz="1600" dirty="0" smtClean="0">
              <a:sym typeface="Symbol"/>
            </a:endParaRPr>
          </a:p>
          <a:p>
            <a:pPr>
              <a:buNone/>
            </a:pPr>
            <a:r>
              <a:rPr lang="de-AT" dirty="0" smtClean="0">
                <a:sym typeface="Symbol"/>
              </a:rPr>
              <a:t>				</a:t>
            </a:r>
            <a:r>
              <a:rPr lang="de-AT" b="1" dirty="0" smtClean="0">
                <a:solidFill>
                  <a:srgbClr val="FF0000"/>
                </a:solidFill>
                <a:sym typeface="Symbol"/>
              </a:rPr>
              <a:t>Landecheck nicht vergessen !!</a:t>
            </a:r>
          </a:p>
        </p:txBody>
      </p:sp>
      <p:sp>
        <p:nvSpPr>
          <p:cNvPr id="3" name="Titel 2"/>
          <p:cNvSpPr>
            <a:spLocks noGrp="1"/>
          </p:cNvSpPr>
          <p:nvPr>
            <p:ph type="title"/>
          </p:nvPr>
        </p:nvSpPr>
        <p:spPr>
          <a:xfrm>
            <a:off x="457200" y="413792"/>
            <a:ext cx="8229600" cy="1143000"/>
          </a:xfrm>
        </p:spPr>
        <p:txBody>
          <a:bodyPr/>
          <a:lstStyle/>
          <a:p>
            <a:r>
              <a:rPr lang="de-AT" dirty="0" smtClean="0"/>
              <a:t>Der Endanflug</a:t>
            </a:r>
            <a:endParaRPr lang="de-DE" dirty="0"/>
          </a:p>
        </p:txBody>
      </p:sp>
      <p:pic>
        <p:nvPicPr>
          <p:cNvPr id="7170" name="Picture 2" descr="C:\Dokumente und Einstellungen\Benedikt\Desktop\Von KDF sicher in die Alpen\achtung.jpg"/>
          <p:cNvPicPr>
            <a:picLocks noChangeAspect="1" noChangeArrowheads="1"/>
          </p:cNvPicPr>
          <p:nvPr/>
        </p:nvPicPr>
        <p:blipFill>
          <a:blip r:embed="rId2" cstate="print"/>
          <a:srcRect/>
          <a:stretch>
            <a:fillRect/>
          </a:stretch>
        </p:blipFill>
        <p:spPr bwMode="auto">
          <a:xfrm>
            <a:off x="8172400" y="4725144"/>
            <a:ext cx="812709" cy="60953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3752" y="1844824"/>
            <a:ext cx="8134672" cy="2304256"/>
          </a:xfrm>
        </p:spPr>
        <p:txBody>
          <a:bodyPr>
            <a:noAutofit/>
          </a:bodyPr>
          <a:lstStyle/>
          <a:p>
            <a:pPr algn="l"/>
            <a:r>
              <a:rPr lang="de-AT" dirty="0" smtClean="0">
                <a:latin typeface="Arial Black" pitchFamily="34" charset="0"/>
              </a:rPr>
              <a:t>Grundlagen des 	Streckensegelfluges</a:t>
            </a:r>
            <a:endParaRPr lang="de-DE" dirty="0">
              <a:latin typeface="Arial Black" pitchFamily="34" charset="0"/>
            </a:endParaRPr>
          </a:p>
        </p:txBody>
      </p:sp>
      <p:sp>
        <p:nvSpPr>
          <p:cNvPr id="3" name="Untertitel 2"/>
          <p:cNvSpPr>
            <a:spLocks noGrp="1"/>
          </p:cNvSpPr>
          <p:nvPr>
            <p:ph type="subTitle" idx="1"/>
          </p:nvPr>
        </p:nvSpPr>
        <p:spPr>
          <a:xfrm>
            <a:off x="1300194" y="4515312"/>
            <a:ext cx="7772400" cy="1199704"/>
          </a:xfrm>
        </p:spPr>
        <p:txBody>
          <a:bodyPr/>
          <a:lstStyle/>
          <a:p>
            <a:r>
              <a:rPr lang="de-AT" i="1" dirty="0" smtClean="0"/>
              <a:t>		</a:t>
            </a:r>
            <a:r>
              <a:rPr lang="de-AT" sz="2400" i="1" dirty="0" smtClean="0"/>
              <a:t>Danke fürs Zuhören !!</a:t>
            </a:r>
            <a:endParaRPr lang="de-DE" sz="2400" dirty="0"/>
          </a:p>
        </p:txBody>
      </p:sp>
      <p:pic>
        <p:nvPicPr>
          <p:cNvPr id="5" name="Picture 3" descr="C:\Dokumente und Einstellungen\Benedikt\Eigene Dateien\Schule\Diplomarbeit\Bilder\10251917.jpg"/>
          <p:cNvPicPr>
            <a:picLocks noChangeAspect="1" noChangeArrowheads="1"/>
          </p:cNvPicPr>
          <p:nvPr/>
        </p:nvPicPr>
        <p:blipFill>
          <a:blip r:embed="rId2" cstate="print"/>
          <a:srcRect t="9534" b="15975"/>
          <a:stretch>
            <a:fillRect/>
          </a:stretch>
        </p:blipFill>
        <p:spPr bwMode="auto">
          <a:xfrm>
            <a:off x="3779912" y="260648"/>
            <a:ext cx="5046255" cy="1975476"/>
          </a:xfrm>
          <a:prstGeom prst="rect">
            <a:avLst/>
          </a:prstGeom>
          <a:noFill/>
          <a:ln>
            <a:solidFill>
              <a:schemeClr val="tx1"/>
            </a:solidFill>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noFill/>
          </a:ln>
        </p:spPr>
        <p:txBody>
          <a:bodyPr>
            <a:normAutofit/>
          </a:bodyPr>
          <a:lstStyle/>
          <a:p>
            <a:r>
              <a:rPr lang="de-AT" dirty="0" smtClean="0"/>
              <a:t>Thermikquellen</a:t>
            </a:r>
          </a:p>
          <a:p>
            <a:pPr marL="109728" indent="0">
              <a:buNone/>
            </a:pPr>
            <a:endParaRPr lang="de-AT" sz="2300" dirty="0" smtClean="0"/>
          </a:p>
          <a:p>
            <a:pPr lvl="1">
              <a:buFont typeface="Wingdings" pitchFamily="2" charset="2"/>
              <a:buChar char="§"/>
            </a:pPr>
            <a:r>
              <a:rPr lang="de-AT" sz="1600" dirty="0" smtClean="0"/>
              <a:t>Thermikquellen lassen die Luft labil werden</a:t>
            </a:r>
          </a:p>
          <a:p>
            <a:pPr marL="393192" lvl="1" indent="0">
              <a:buNone/>
            </a:pPr>
            <a:endParaRPr lang="de-AT" sz="1600" dirty="0"/>
          </a:p>
          <a:p>
            <a:pPr lvl="1">
              <a:buFont typeface="Wingdings" pitchFamily="2" charset="2"/>
              <a:buChar char="§"/>
            </a:pPr>
            <a:r>
              <a:rPr lang="de-AT" sz="1600" dirty="0" smtClean="0"/>
              <a:t>Allgemein</a:t>
            </a:r>
            <a:endParaRPr lang="de-AT" sz="1400" dirty="0" smtClean="0"/>
          </a:p>
          <a:p>
            <a:pPr lvl="2">
              <a:buFont typeface="Wingdings" pitchFamily="2" charset="2"/>
              <a:buChar char="§"/>
            </a:pPr>
            <a:r>
              <a:rPr lang="de-AT" sz="1400" dirty="0" smtClean="0"/>
              <a:t>Die Luft wird leichter, wenn sie wärmer oder feuchter als die Umgebungsluft ist und steigt auf</a:t>
            </a:r>
          </a:p>
          <a:p>
            <a:pPr lvl="2">
              <a:buFont typeface="Wingdings" pitchFamily="2" charset="2"/>
              <a:buChar char="§"/>
            </a:pPr>
            <a:r>
              <a:rPr lang="de-AT" sz="1400" dirty="0" smtClean="0"/>
              <a:t>Luft ist ein schlechter Wärmeleiter</a:t>
            </a:r>
          </a:p>
          <a:p>
            <a:pPr lvl="2">
              <a:buFont typeface="Wingdings" pitchFamily="2" charset="2"/>
              <a:buChar char="§"/>
            </a:pPr>
            <a:r>
              <a:rPr lang="de-AT" sz="1400" dirty="0" smtClean="0"/>
              <a:t>Der Boden, nicht die Sonne wärmt die Luft</a:t>
            </a:r>
          </a:p>
          <a:p>
            <a:pPr lvl="2">
              <a:buFont typeface="Wingdings" pitchFamily="2" charset="2"/>
              <a:buChar char="§"/>
            </a:pPr>
            <a:endParaRPr lang="de-AT" sz="1400" dirty="0" smtClean="0"/>
          </a:p>
          <a:p>
            <a:pPr lvl="1">
              <a:buFont typeface="Wingdings" pitchFamily="2" charset="2"/>
              <a:buChar char="§"/>
            </a:pPr>
            <a:r>
              <a:rPr lang="de-AT" sz="1600" dirty="0" smtClean="0"/>
              <a:t>Entstehung labiler Bodenluft</a:t>
            </a:r>
            <a:endParaRPr lang="de-AT" sz="1400" dirty="0" smtClean="0"/>
          </a:p>
          <a:p>
            <a:pPr lvl="2">
              <a:buFont typeface="Wingdings" pitchFamily="2" charset="2"/>
              <a:buChar char="§"/>
            </a:pPr>
            <a:r>
              <a:rPr lang="de-AT" sz="1400" dirty="0" smtClean="0"/>
              <a:t>Durch Sonneneinstrahlung</a:t>
            </a:r>
          </a:p>
          <a:p>
            <a:pPr lvl="2">
              <a:buFont typeface="Wingdings" pitchFamily="2" charset="2"/>
              <a:buChar char="§"/>
            </a:pPr>
            <a:r>
              <a:rPr lang="de-AT" sz="1400" dirty="0" smtClean="0"/>
              <a:t>Durch Bodenabhängigkeit der Oberflächenerwärmung</a:t>
            </a:r>
          </a:p>
          <a:p>
            <a:pPr lvl="2">
              <a:buFont typeface="Wingdings" pitchFamily="2" charset="2"/>
              <a:buChar char="§"/>
            </a:pPr>
            <a:r>
              <a:rPr lang="de-AT" sz="1400" dirty="0" smtClean="0"/>
              <a:t>Durch die Übertragungszeit der Wärme vom Boden zur Luft</a:t>
            </a:r>
          </a:p>
          <a:p>
            <a:pPr lvl="2">
              <a:buFont typeface="Wingdings" pitchFamily="2" charset="2"/>
              <a:buChar char="§"/>
            </a:pPr>
            <a:r>
              <a:rPr lang="de-AT" sz="1400" dirty="0" smtClean="0"/>
              <a:t>Durch Labilität aufgrund von </a:t>
            </a:r>
            <a:r>
              <a:rPr lang="de-AT" sz="1400" dirty="0" err="1" smtClean="0"/>
              <a:t>Feuchte-Differenz</a:t>
            </a:r>
            <a:endParaRPr lang="de-AT" sz="1400" dirty="0" smtClean="0"/>
          </a:p>
          <a:p>
            <a:pPr lvl="1">
              <a:buFont typeface="Wingdings" pitchFamily="2" charset="2"/>
              <a:buChar char="§"/>
            </a:pPr>
            <a:endParaRPr lang="de-AT" sz="1600" dirty="0" smtClean="0"/>
          </a:p>
        </p:txBody>
      </p:sp>
      <p:sp>
        <p:nvSpPr>
          <p:cNvPr id="3" name="Titel 2"/>
          <p:cNvSpPr>
            <a:spLocks noGrp="1"/>
          </p:cNvSpPr>
          <p:nvPr>
            <p:ph type="title"/>
          </p:nvPr>
        </p:nvSpPr>
        <p:spPr/>
        <p:txBody>
          <a:bodyPr>
            <a:normAutofit/>
          </a:bodyPr>
          <a:lstStyle/>
          <a:p>
            <a:r>
              <a:rPr lang="de-AT" dirty="0" smtClean="0"/>
              <a:t>II. Thermischer Segelflug</a:t>
            </a:r>
            <a:endParaRPr lang="de-DE" dirty="0"/>
          </a:p>
        </p:txBody>
      </p:sp>
    </p:spTree>
    <p:extLst>
      <p:ext uri="{BB962C8B-B14F-4D97-AF65-F5344CB8AC3E}">
        <p14:creationId xmlns:p14="http://schemas.microsoft.com/office/powerpoint/2010/main" xmlns="" val="375487712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noFill/>
          </a:ln>
        </p:spPr>
        <p:txBody>
          <a:bodyPr>
            <a:normAutofit/>
          </a:bodyPr>
          <a:lstStyle/>
          <a:p>
            <a:r>
              <a:rPr lang="de-AT" dirty="0" smtClean="0"/>
              <a:t>Thermikquellen</a:t>
            </a:r>
          </a:p>
          <a:p>
            <a:pPr marL="109728" indent="0">
              <a:buNone/>
            </a:pPr>
            <a:endParaRPr lang="de-AT" sz="1800" dirty="0"/>
          </a:p>
          <a:p>
            <a:pPr lvl="1">
              <a:buFont typeface="Wingdings" pitchFamily="2" charset="2"/>
              <a:buChar char="§"/>
            </a:pPr>
            <a:r>
              <a:rPr lang="de-AT" sz="1600" dirty="0" smtClean="0"/>
              <a:t>Auslöseimpulse bei Windstille</a:t>
            </a:r>
          </a:p>
          <a:p>
            <a:pPr lvl="2">
              <a:buFont typeface="Wingdings" pitchFamily="2" charset="2"/>
              <a:buChar char="§"/>
            </a:pPr>
            <a:r>
              <a:rPr lang="de-AT" sz="1400" dirty="0" smtClean="0"/>
              <a:t>Temperaturgegensätze</a:t>
            </a:r>
          </a:p>
          <a:p>
            <a:pPr lvl="2">
              <a:buFont typeface="Wingdings" pitchFamily="2" charset="2"/>
              <a:buChar char="§"/>
            </a:pPr>
            <a:r>
              <a:rPr lang="de-AT" sz="1400" dirty="0" smtClean="0"/>
              <a:t>Lokal sehr hohe Temperaturen</a:t>
            </a:r>
          </a:p>
          <a:p>
            <a:pPr lvl="2">
              <a:buFont typeface="Wingdings" pitchFamily="2" charset="2"/>
              <a:buChar char="§"/>
            </a:pPr>
            <a:r>
              <a:rPr lang="de-AT" sz="1400" dirty="0" smtClean="0"/>
              <a:t>Bewegungsimpulse</a:t>
            </a:r>
          </a:p>
          <a:p>
            <a:pPr lvl="2">
              <a:buNone/>
            </a:pPr>
            <a:endParaRPr lang="de-AT" sz="1400" dirty="0" smtClean="0"/>
          </a:p>
          <a:p>
            <a:pPr lvl="1">
              <a:buFont typeface="Wingdings" pitchFamily="2" charset="2"/>
              <a:buChar char="§"/>
            </a:pPr>
            <a:r>
              <a:rPr lang="de-AT" sz="1600" dirty="0" smtClean="0"/>
              <a:t>Auslöseimpulse bei Wind</a:t>
            </a:r>
          </a:p>
          <a:p>
            <a:pPr lvl="2">
              <a:buFont typeface="Wingdings" pitchFamily="2" charset="2"/>
              <a:buChar char="§"/>
            </a:pPr>
            <a:r>
              <a:rPr lang="de-AT" sz="1400" dirty="0" smtClean="0"/>
              <a:t>Hänge (Düsen)</a:t>
            </a:r>
          </a:p>
          <a:p>
            <a:pPr lvl="2">
              <a:buFont typeface="Wingdings" pitchFamily="2" charset="2"/>
              <a:buChar char="§"/>
            </a:pPr>
            <a:r>
              <a:rPr lang="de-AT" sz="1400" dirty="0" smtClean="0"/>
              <a:t>Geländekanten</a:t>
            </a:r>
          </a:p>
          <a:p>
            <a:pPr lvl="2">
              <a:buFont typeface="Wingdings" pitchFamily="2" charset="2"/>
              <a:buChar char="§"/>
            </a:pPr>
            <a:r>
              <a:rPr lang="de-AT" sz="1400" dirty="0" smtClean="0"/>
              <a:t>Unregelmäßigkeiten in der Bodenhöhe (bspw. Bebauungen)</a:t>
            </a:r>
          </a:p>
          <a:p>
            <a:pPr lvl="2">
              <a:buFont typeface="Wingdings" pitchFamily="2" charset="2"/>
              <a:buChar char="§"/>
            </a:pPr>
            <a:r>
              <a:rPr lang="de-AT" sz="1400" dirty="0" smtClean="0"/>
              <a:t>Wald und andere </a:t>
            </a:r>
            <a:r>
              <a:rPr lang="de-AT" sz="1400" dirty="0" err="1" smtClean="0"/>
              <a:t>Bewuchskanten</a:t>
            </a:r>
            <a:endParaRPr lang="de-AT" sz="1400" dirty="0" smtClean="0"/>
          </a:p>
          <a:p>
            <a:pPr marL="914400" lvl="3" indent="0">
              <a:buNone/>
            </a:pPr>
            <a:endParaRPr lang="de-AT" sz="800" dirty="0" smtClean="0"/>
          </a:p>
        </p:txBody>
      </p:sp>
      <p:sp>
        <p:nvSpPr>
          <p:cNvPr id="3" name="Titel 2"/>
          <p:cNvSpPr>
            <a:spLocks noGrp="1"/>
          </p:cNvSpPr>
          <p:nvPr>
            <p:ph type="title"/>
          </p:nvPr>
        </p:nvSpPr>
        <p:spPr/>
        <p:txBody>
          <a:bodyPr>
            <a:normAutofit/>
          </a:bodyPr>
          <a:lstStyle/>
          <a:p>
            <a:r>
              <a:rPr lang="de-AT" dirty="0" smtClean="0"/>
              <a:t>II. Thermischer Segelflug</a:t>
            </a:r>
            <a:endParaRPr lang="de-DE" dirty="0"/>
          </a:p>
        </p:txBody>
      </p:sp>
    </p:spTree>
    <p:extLst>
      <p:ext uri="{BB962C8B-B14F-4D97-AF65-F5344CB8AC3E}">
        <p14:creationId xmlns:p14="http://schemas.microsoft.com/office/powerpoint/2010/main" xmlns="" val="1107704450"/>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imos">
  <a:themeElements>
    <a:clrScheme name="Deimo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Benutzerdefiniert 1">
      <a:majorFont>
        <a:latin typeface="Arial Black"/>
        <a:ea typeface=""/>
        <a:cs typeface=""/>
      </a:majorFont>
      <a:minorFont>
        <a:latin typeface="Arial"/>
        <a:ea typeface=""/>
        <a:cs typeface=""/>
      </a:minorFont>
    </a:fontScheme>
    <a:fmtScheme name="Deimo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0</TotalTime>
  <Words>2128</Words>
  <Application>Microsoft Office PowerPoint</Application>
  <PresentationFormat>Bildschirmpräsentation (4:3)</PresentationFormat>
  <Paragraphs>607</Paragraphs>
  <Slides>77</Slides>
  <Notes>0</Notes>
  <HiddenSlides>0</HiddenSlides>
  <MMClips>0</MMClips>
  <ScaleCrop>false</ScaleCrop>
  <HeadingPairs>
    <vt:vector size="4" baseType="variant">
      <vt:variant>
        <vt:lpstr>Design</vt:lpstr>
      </vt:variant>
      <vt:variant>
        <vt:i4>1</vt:i4>
      </vt:variant>
      <vt:variant>
        <vt:lpstr>Folientitel</vt:lpstr>
      </vt:variant>
      <vt:variant>
        <vt:i4>77</vt:i4>
      </vt:variant>
    </vt:vector>
  </HeadingPairs>
  <TitlesOfParts>
    <vt:vector size="78" baseType="lpstr">
      <vt:lpstr>Deimos</vt:lpstr>
      <vt:lpstr>Grundlagen des  Streckensegelfluges</vt:lpstr>
      <vt:lpstr>Inhalt</vt:lpstr>
      <vt:lpstr>Flug im Aufwind</vt:lpstr>
      <vt:lpstr>I. Hangsegelflug</vt:lpstr>
      <vt:lpstr>I. Hangsegelflug</vt:lpstr>
      <vt:lpstr>I. Hangsegelflug</vt:lpstr>
      <vt:lpstr>I. Hangsegelflug</vt:lpstr>
      <vt:lpstr>II. Thermischer Segelflug</vt:lpstr>
      <vt:lpstr>II. Thermischer Segelflug</vt:lpstr>
      <vt:lpstr>II. Thermischer Segelflug</vt:lpstr>
      <vt:lpstr>II. Thermischer Segelflug</vt:lpstr>
      <vt:lpstr>II. Thermischer Segelflug</vt:lpstr>
      <vt:lpstr>II. Thermischer Segelflug</vt:lpstr>
      <vt:lpstr>II. Thermischer Segelflug</vt:lpstr>
      <vt:lpstr>II. Thermischer Segelflug</vt:lpstr>
      <vt:lpstr>II. Thermischer Segelflug</vt:lpstr>
      <vt:lpstr>II. Thermischer Segelflug</vt:lpstr>
      <vt:lpstr>II. Thermischer Segelflug</vt:lpstr>
      <vt:lpstr>II. Thermischer Segelflug</vt:lpstr>
      <vt:lpstr>II. Thermischer Segelflug</vt:lpstr>
      <vt:lpstr>II. Thermischer Segelflug</vt:lpstr>
      <vt:lpstr>III. Leewellenflug im Gebirge</vt:lpstr>
      <vt:lpstr>III. Leewellenflug im Gebirge</vt:lpstr>
      <vt:lpstr>III. Leewellenflug im Gebirge</vt:lpstr>
      <vt:lpstr>III. Leewellenflug im Gebirge</vt:lpstr>
      <vt:lpstr>III. Leewellenflug im Gebirge</vt:lpstr>
      <vt:lpstr>III. Leewellenflug im Gebirge</vt:lpstr>
      <vt:lpstr>Die Sollfahrt</vt:lpstr>
      <vt:lpstr>Wie gleitet man am weitesten ?</vt:lpstr>
      <vt:lpstr>Wie gleitet man am weitesten ?</vt:lpstr>
      <vt:lpstr>Wie gleitet man am weitesten ?</vt:lpstr>
      <vt:lpstr>Wie gleitet man am weitesten ?</vt:lpstr>
      <vt:lpstr>Wie erreicht man eine hohe Reisegeschwindigkeit?</vt:lpstr>
      <vt:lpstr>Wie erreicht man eine hohe Reisegeschwindigkeit?</vt:lpstr>
      <vt:lpstr>Wie erreicht man eine hohe Reisegeschwindigkeit?</vt:lpstr>
      <vt:lpstr>Wie erreicht man eine hohe Reisegeschwindigkeit?</vt:lpstr>
      <vt:lpstr>Wie erreicht man eine hohe Reisegeschwindigkeit?</vt:lpstr>
      <vt:lpstr>Wie erreicht man eine hohe Reisegeschwindigkeit?</vt:lpstr>
      <vt:lpstr>Wie erreicht man eine hohe Reisegeschwindigkeit?</vt:lpstr>
      <vt:lpstr>Wie erreicht man eine hohe Reisegeschwindigkeit?</vt:lpstr>
      <vt:lpstr>Wie erreicht man eine hohe Reisegeschwindigkeit?</vt:lpstr>
      <vt:lpstr>Wie erreicht man eine hohe Reisegeschwindigkeit?</vt:lpstr>
      <vt:lpstr>Wie erreicht man eine hohe Reisegeschwindigkeit?</vt:lpstr>
      <vt:lpstr>Wie erreicht man eine hohe Reisegeschwindigkeit?</vt:lpstr>
      <vt:lpstr>Wie erreicht man hohe Reisegeschwindigkeit?</vt:lpstr>
      <vt:lpstr>Wie erreicht man hohe Reisegeschwindigkeit?</vt:lpstr>
      <vt:lpstr>Wie erreicht man hohe Reisegeschwindigkeit?</vt:lpstr>
      <vt:lpstr>Sollfahrtregel</vt:lpstr>
      <vt:lpstr>Sollfahrtregel</vt:lpstr>
      <vt:lpstr>Wie erreicht man hohe Reisegeschwindigkeit?</vt:lpstr>
      <vt:lpstr>Wie erreicht man hohe Reisegeschwindigkeit?</vt:lpstr>
      <vt:lpstr>Wie erreicht man hohe Reisegeschwindigkeit?</vt:lpstr>
      <vt:lpstr>Wie erreicht man hohe Reisegeschwindigkeit?</vt:lpstr>
      <vt:lpstr>Wie erreicht man hohe Reisegeschwindigkeit?</vt:lpstr>
      <vt:lpstr>Der Delphinflug</vt:lpstr>
      <vt:lpstr>Der Delphinflug</vt:lpstr>
      <vt:lpstr>Der Delphinflug</vt:lpstr>
      <vt:lpstr>Der Delphinflug</vt:lpstr>
      <vt:lpstr>Der Delphinflug</vt:lpstr>
      <vt:lpstr>Der Delphinflug</vt:lpstr>
      <vt:lpstr>Der Delphinflug</vt:lpstr>
      <vt:lpstr>Der Delphinflug</vt:lpstr>
      <vt:lpstr>Der Delphinflug</vt:lpstr>
      <vt:lpstr>Der Delphinflug</vt:lpstr>
      <vt:lpstr>Der Delphinflug</vt:lpstr>
      <vt:lpstr>Der Delphinflug</vt:lpstr>
      <vt:lpstr>Der Delphinflug</vt:lpstr>
      <vt:lpstr>Der Delphinflug</vt:lpstr>
      <vt:lpstr>Der Delphinflug</vt:lpstr>
      <vt:lpstr>Der Wasserballast</vt:lpstr>
      <vt:lpstr>Der Wasserballast</vt:lpstr>
      <vt:lpstr>Der Wasserballast</vt:lpstr>
      <vt:lpstr>Der Wasserballast</vt:lpstr>
      <vt:lpstr>Der Wasserballast</vt:lpstr>
      <vt:lpstr>Der Wasserballast</vt:lpstr>
      <vt:lpstr>Der Endanflug</vt:lpstr>
      <vt:lpstr>Grundlagen des  Streckensegelfluges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Grundlagen des Streckensegelfluges</dc:title>
  <dc:creator>Benedikt Döller</dc:creator>
  <cp:lastModifiedBy>Benedikt Döller</cp:lastModifiedBy>
  <cp:revision>146</cp:revision>
  <dcterms:created xsi:type="dcterms:W3CDTF">2011-04-06T08:35:46Z</dcterms:created>
  <dcterms:modified xsi:type="dcterms:W3CDTF">2011-04-12T06:49:13Z</dcterms:modified>
</cp:coreProperties>
</file>