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64" r:id="rId1"/>
    <p:sldMasterId id="2147483673" r:id="rId2"/>
  </p:sldMasterIdLst>
  <p:notesMasterIdLst>
    <p:notesMasterId r:id="rId39"/>
  </p:notesMasterIdLst>
  <p:handoutMasterIdLst>
    <p:handoutMasterId r:id="rId40"/>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DA7A"/>
    <a:srgbClr val="FDF1D7"/>
  </p:clrMru>
</p:presentationPr>
</file>

<file path=ppt/tableStyles.xml><?xml version="1.0" encoding="utf-8"?>
<a:tblStyleLst xmlns:a="http://schemas.openxmlformats.org/drawingml/2006/main" def="{B301B821-A1FF-4177-AEE7-76D212191A09}"/>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1" autoAdjust="0"/>
    <p:restoredTop sz="87000" autoAdjust="0"/>
  </p:normalViewPr>
  <p:slideViewPr>
    <p:cSldViewPr snapToGrid="0">
      <p:cViewPr varScale="1">
        <p:scale>
          <a:sx n="80" d="100"/>
          <a:sy n="80" d="100"/>
        </p:scale>
        <p:origin x="-1272" y="-90"/>
      </p:cViewPr>
      <p:guideLst>
        <p:guide orient="horz" pos="2160"/>
        <p:guide pos="2880"/>
      </p:guideLst>
    </p:cSldViewPr>
  </p:slideViewPr>
  <p:outlineViewPr>
    <p:cViewPr>
      <p:scale>
        <a:sx n="33" d="100"/>
        <a:sy n="33" d="100"/>
      </p:scale>
      <p:origin x="48" y="10884"/>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0" d="100"/>
          <a:sy n="70" d="100"/>
        </p:scale>
        <p:origin x="-280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a:lstStyle/>
          <a:p>
            <a:fld id="{03170175-C3ED-4C72-B085-79CCCD670CC9}" type="datetimeFigureOut">
              <a:rPr lang="en-US" smtClean="0"/>
              <a:pPr/>
              <a:t>11/6/2009</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p>
            <a:fld id="{92977F1F-E40B-4E53-8E11-28ED506983A2}" type="slidenum">
              <a:rPr lang="en-US" smtClean="0"/>
              <a:pPr/>
              <a:t>‹Nr.›</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p>
            <a:fld id="{2D9FB51A-E05F-4494-ADA5-A77EAE266FCF}" type="datetimeFigureOut">
              <a:rPr lang="en-US" smtClean="0"/>
              <a:pPr/>
              <a:t>11/6/2009</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p>
            <a:pPr lvl="0"/>
            <a:r>
              <a:rPr lang="en-US" noProof="1" smtClean="0"/>
              <a:t>Click to edit Master text styles</a:t>
            </a:r>
            <a:endParaRPr lang="en-US"/>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p>
            <a:fld id="{13CD1B0D-083E-4DA2-81AD-16B7E971189E}"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de-DE" noProof="0" dirty="0"/>
          </a:p>
        </p:txBody>
      </p:sp>
      <p:sp>
        <p:nvSpPr>
          <p:cNvPr id="4" name="Rectangle 4"/>
          <p:cNvSpPr>
            <a:spLocks noGrp="1"/>
          </p:cNvSpPr>
          <p:nvPr>
            <p:ph type="dt" idx="10"/>
          </p:nvPr>
        </p:nvSpPr>
        <p:spPr/>
        <p:txBody>
          <a:bodyPr/>
          <a:lstStyle/>
          <a:p>
            <a:fld id="{2D9FB51A-E05F-4494-ADA5-A77EAE266FCF}" type="datetimeFigureOut">
              <a:rPr lang="en-US" smtClean="0"/>
              <a:pPr/>
              <a:t>11/6/2009</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1</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Das Segelfliegen im Gebirge eröffnet vielfältige Erlebnisse. </a:t>
            </a:r>
          </a:p>
          <a:p>
            <a:r>
              <a:rPr lang="de-DE" sz="1200" kern="1200" dirty="0" smtClean="0">
                <a:solidFill>
                  <a:schemeClr val="tx1"/>
                </a:solidFill>
                <a:latin typeface="+mn-lt"/>
                <a:ea typeface="+mn-ea"/>
                <a:cs typeface="+mn-cs"/>
              </a:rPr>
              <a:t>Es verlangt aber auch von den Piloten spezielle Überlegungen und Kenntnisse, sowie die Fähigkeit, das Flugzeug auch in ungewöhnlichen Situationen sicher zu steuern. </a:t>
            </a:r>
          </a:p>
          <a:p>
            <a:r>
              <a:rPr lang="de-DE" sz="1200" kern="1200" dirty="0" smtClean="0">
                <a:solidFill>
                  <a:schemeClr val="tx1"/>
                </a:solidFill>
                <a:latin typeface="+mn-lt"/>
                <a:ea typeface="+mn-ea"/>
                <a:cs typeface="+mn-cs"/>
              </a:rPr>
              <a:t>Beim Flug im Hangwind, in der Thermik oder im dynamischen Windfeld kommt es auf die sichere Beherrschung des Fluggeräts an. </a:t>
            </a:r>
          </a:p>
          <a:p>
            <a:r>
              <a:rPr lang="de-DE" sz="1200" kern="1200" dirty="0" smtClean="0">
                <a:solidFill>
                  <a:schemeClr val="tx1"/>
                </a:solidFill>
                <a:latin typeface="+mn-lt"/>
                <a:ea typeface="+mn-ea"/>
                <a:cs typeface="+mn-cs"/>
              </a:rPr>
              <a:t>Die Annäherung  an die Hänge und Gipfel sollen genau überlegt und eingeübt werden. </a:t>
            </a:r>
          </a:p>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18</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19</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20</a:t>
            </a:fld>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21</a:t>
            </a:fld>
            <a:endParaRPr lang="de-D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39291186-0D40-461F-85D2-713251F43CB6}" type="slidenum">
              <a:rPr lang="de-DE" smtClean="0"/>
              <a:pPr/>
              <a:t>22</a:t>
            </a:fld>
            <a:endParaRPr lang="de-D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23</a:t>
            </a:fld>
            <a:endParaRPr lang="de-DE"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24</a:t>
            </a:fld>
            <a:endParaRPr lang="de-DE"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25</a:t>
            </a:fld>
            <a:endParaRPr lang="de-DE"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26</a:t>
            </a:fld>
            <a:endParaRPr lang="de-DE"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27</a:t>
            </a:fld>
            <a:endParaRPr lang="de-DE"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28</a:t>
            </a:fld>
            <a:endParaRPr lang="de-DE"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29</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39291186-0D40-461F-85D2-713251F43CB6}" type="slidenum">
              <a:rPr lang="de-DE" smtClean="0"/>
              <a:pPr/>
              <a:t>30</a:t>
            </a:fld>
            <a:endParaRPr lang="de-DE"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39291186-0D40-461F-85D2-713251F43CB6}" type="slidenum">
              <a:rPr lang="de-DE" smtClean="0"/>
              <a:pPr/>
              <a:t>31</a:t>
            </a:fld>
            <a:endParaRPr lang="de-DE"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i="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39291186-0D40-461F-85D2-713251F43CB6}" type="slidenum">
              <a:rPr lang="de-DE" smtClean="0"/>
              <a:pPr/>
              <a:t>32</a:t>
            </a:fld>
            <a:endParaRPr lang="de-DE"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0"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33</a:t>
            </a:fld>
            <a:endParaRPr lang="de-DE"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39291186-0D40-461F-85D2-713251F43CB6}" type="slidenum">
              <a:rPr lang="de-DE" smtClean="0"/>
              <a:pPr/>
              <a:t>34</a:t>
            </a:fld>
            <a:endParaRPr lang="de-DE"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3CD1B0D-083E-4DA2-81AD-16B7E971189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29" name="Title 28"/>
          <p:cNvSpPr>
            <a:spLocks noGrp="1"/>
          </p:cNvSpPr>
          <p:nvPr>
            <p:ph type="ctrTitle"/>
          </p:nvPr>
        </p:nvSpPr>
        <p:spPr>
          <a:xfrm>
            <a:off x="381000" y="4853411"/>
            <a:ext cx="8458200" cy="1222375"/>
          </a:xfrm>
        </p:spPr>
        <p:txBody>
          <a:bodyPr anchor="t"/>
          <a:lstStyle/>
          <a:p>
            <a:r>
              <a:rPr lang="de-DE" smtClean="0"/>
              <a:t>Titelmasterformat durch Klicken bearbeiten</a:t>
            </a:r>
            <a:endParaRPr lang="en-US" dirty="0"/>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de-DE" smtClean="0"/>
              <a:t>Formatvorlage des Untertitelmasters durch Klicken bearbeiten</a:t>
            </a:r>
            <a:endParaRPr lang="en-US" dirty="0"/>
          </a:p>
        </p:txBody>
      </p:sp>
      <p:sp>
        <p:nvSpPr>
          <p:cNvPr id="16" name="Date Placeholder 15"/>
          <p:cNvSpPr>
            <a:spLocks noGrp="1"/>
          </p:cNvSpPr>
          <p:nvPr>
            <p:ph type="dt" sz="half" idx="10"/>
          </p:nvPr>
        </p:nvSpPr>
        <p:spPr/>
        <p:txBody>
          <a:bodyPr/>
          <a:lstStyle/>
          <a:p>
            <a:fld id="{2B10AB5E-65B2-470F-A90D-8944CCF2250D}" type="datetime2">
              <a:rPr lang="en-US" smtClean="0"/>
              <a:pPr/>
              <a:t>Friday, November 06, 2009</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CF7A2BDD-D331-44F0-96AA-4FB4ED497064}" type="slidenum">
              <a:rPr lang="en-US" smtClean="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4" name="Datumsplatzhalter 3"/>
          <p:cNvSpPr>
            <a:spLocks noGrp="1"/>
          </p:cNvSpPr>
          <p:nvPr>
            <p:ph type="dt" sz="half" idx="10"/>
          </p:nvPr>
        </p:nvSpPr>
        <p:spPr/>
        <p:txBody>
          <a:bodyPr/>
          <a:lstStyle/>
          <a:p>
            <a:fld id="{B5F4066D-E18E-46CA-ADDB-DC7D9F287FCD}" type="datetime2">
              <a:rPr lang="en-US" smtClean="0"/>
              <a:pPr/>
              <a:t>Friday, November 06, 2009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CF7A2BDD-D331-44F0-96AA-4FB4ED497064}" type="slidenum">
              <a:rPr lang="en-US" smtClean="0"/>
              <a:pPr/>
              <a:t>‹Nr.›</a:t>
            </a:fld>
            <a:endParaRPr lang="en-US" dirty="0"/>
          </a:p>
        </p:txBody>
      </p:sp>
      <p:sp>
        <p:nvSpPr>
          <p:cNvPr id="8" name="Inhaltsplatzhalter 7"/>
          <p:cNvSpPr>
            <a:spLocks noGrp="1"/>
          </p:cNvSpPr>
          <p:nvPr>
            <p:ph sz="quarter" idx="1"/>
          </p:nvPr>
        </p:nvSpPr>
        <p:spPr>
          <a:xfrm>
            <a:off x="457200" y="1219200"/>
            <a:ext cx="8229600"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a:xfrm>
            <a:off x="6400800" y="6355080"/>
            <a:ext cx="2286000" cy="365760"/>
          </a:xfrm>
        </p:spPr>
        <p:txBody>
          <a:bodyPr/>
          <a:lstStyle/>
          <a:p>
            <a:pPr algn="l"/>
            <a:fld id="{4C8A7A92-D244-4C94-97DC-00C50A8E32A7}" type="datetime2">
              <a:rPr lang="en-US" smtClean="0"/>
              <a:pPr algn="l"/>
              <a:t>Friday, November 06, 2009</a:t>
            </a:fld>
            <a:endParaRPr lang="en-US" dirty="0">
              <a:solidFill>
                <a:schemeClr val="accent1">
                  <a:shade val="75000"/>
                </a:schemeClr>
              </a:solidFill>
            </a:endParaRPr>
          </a:p>
        </p:txBody>
      </p:sp>
      <p:sp>
        <p:nvSpPr>
          <p:cNvPr id="5" name="Fußzeilenplatzhalter 4"/>
          <p:cNvSpPr>
            <a:spLocks noGrp="1"/>
          </p:cNvSpPr>
          <p:nvPr>
            <p:ph type="ftr" sz="quarter" idx="11"/>
          </p:nvPr>
        </p:nvSpPr>
        <p:spPr>
          <a:xfrm>
            <a:off x="2898648" y="6355080"/>
            <a:ext cx="3474720" cy="365760"/>
          </a:xfrm>
        </p:spPr>
        <p:txBody>
          <a:bodyPr/>
          <a:lstStyle/>
          <a:p>
            <a:pPr algn="r"/>
            <a:endParaRPr lang="en-US" dirty="0">
              <a:solidFill>
                <a:schemeClr val="accent1">
                  <a:shade val="75000"/>
                </a:schemeClr>
              </a:solidFill>
            </a:endParaRPr>
          </a:p>
        </p:txBody>
      </p:sp>
      <p:sp>
        <p:nvSpPr>
          <p:cNvPr id="6" name="Foliennummernplatzhalter 5"/>
          <p:cNvSpPr>
            <a:spLocks noGrp="1"/>
          </p:cNvSpPr>
          <p:nvPr>
            <p:ph type="sldNum" sz="quarter" idx="12"/>
          </p:nvPr>
        </p:nvSpPr>
        <p:spPr>
          <a:xfrm>
            <a:off x="1069848" y="6355080"/>
            <a:ext cx="1520952" cy="365760"/>
          </a:xfrm>
        </p:spPr>
        <p:txBody>
          <a:bodyPr/>
          <a:lstStyle/>
          <a:p>
            <a:fld id="{CF7A2BDD-D331-44F0-96AA-4FB4ED497064}" type="slidenum">
              <a:rPr lang="en-US" smtClean="0">
                <a:solidFill>
                  <a:schemeClr val="accent1">
                    <a:shade val="75000"/>
                  </a:schemeClr>
                </a:solidFill>
              </a:rPr>
              <a:pPr/>
              <a:t>‹Nr.›</a:t>
            </a:fld>
            <a:endParaRPr lang="en-US" dirty="0">
              <a:solidFill>
                <a:schemeClr val="accent1">
                  <a:shade val="75000"/>
                </a:schemeClr>
              </a:solidFill>
            </a:endParaRPr>
          </a:p>
        </p:txBody>
      </p:sp>
      <p:sp>
        <p:nvSpPr>
          <p:cNvPr id="7" name="Rechtec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de-DE" smtClean="0"/>
              <a:t>Titelmasterformat durch Klicken bearbeiten</a:t>
            </a:r>
            <a:endParaRPr kumimoji="0" lang="en-US"/>
          </a:p>
        </p:txBody>
      </p:sp>
      <p:sp>
        <p:nvSpPr>
          <p:cNvPr id="5" name="Datumsplatzhalter 4"/>
          <p:cNvSpPr>
            <a:spLocks noGrp="1"/>
          </p:cNvSpPr>
          <p:nvPr>
            <p:ph type="dt" sz="half" idx="10"/>
          </p:nvPr>
        </p:nvSpPr>
        <p:spPr/>
        <p:txBody>
          <a:bodyPr/>
          <a:lstStyle/>
          <a:p>
            <a:pPr algn="l"/>
            <a:fld id="{4C8A7A92-D244-4C94-97DC-00C50A8E32A7}" type="datetime2">
              <a:rPr lang="en-US" smtClean="0"/>
              <a:pPr algn="l"/>
              <a:t>Friday, November 06, 2009</a:t>
            </a:fld>
            <a:endParaRPr lang="en-US" dirty="0">
              <a:solidFill>
                <a:schemeClr val="accent1">
                  <a:shade val="75000"/>
                </a:schemeClr>
              </a:solidFill>
            </a:endParaRPr>
          </a:p>
        </p:txBody>
      </p:sp>
      <p:sp>
        <p:nvSpPr>
          <p:cNvPr id="6" name="Fußzeilenplatzhalter 5"/>
          <p:cNvSpPr>
            <a:spLocks noGrp="1"/>
          </p:cNvSpPr>
          <p:nvPr>
            <p:ph type="ftr" sz="quarter" idx="11"/>
          </p:nvPr>
        </p:nvSpPr>
        <p:spPr/>
        <p:txBody>
          <a:bodyPr/>
          <a:lstStyle/>
          <a:p>
            <a:pPr algn="r"/>
            <a:endParaRPr lang="en-US" dirty="0">
              <a:solidFill>
                <a:schemeClr val="accent1">
                  <a:shade val="75000"/>
                </a:schemeClr>
              </a:solidFill>
            </a:endParaRPr>
          </a:p>
        </p:txBody>
      </p:sp>
      <p:sp>
        <p:nvSpPr>
          <p:cNvPr id="7" name="Foliennummernplatzhalter 6"/>
          <p:cNvSpPr>
            <a:spLocks noGrp="1"/>
          </p:cNvSpPr>
          <p:nvPr>
            <p:ph type="sldNum" sz="quarter" idx="12"/>
          </p:nvPr>
        </p:nvSpPr>
        <p:spPr/>
        <p:txBody>
          <a:bodyPr/>
          <a:lstStyle/>
          <a:p>
            <a:fld id="{CF7A2BDD-D331-44F0-96AA-4FB4ED497064}" type="slidenum">
              <a:rPr lang="en-US" smtClean="0">
                <a:solidFill>
                  <a:schemeClr val="accent1">
                    <a:shade val="75000"/>
                  </a:schemeClr>
                </a:solidFill>
              </a:rPr>
              <a:pPr/>
              <a:t>‹Nr.›</a:t>
            </a:fld>
            <a:endParaRPr lang="en-US" dirty="0">
              <a:solidFill>
                <a:schemeClr val="accent1">
                  <a:shade val="75000"/>
                </a:schemeClr>
              </a:solidFill>
            </a:endParaRPr>
          </a:p>
        </p:txBody>
      </p:sp>
      <p:sp>
        <p:nvSpPr>
          <p:cNvPr id="9" name="Inhaltsplatzhalter 8"/>
          <p:cNvSpPr>
            <a:spLocks noGrp="1"/>
          </p:cNvSpPr>
          <p:nvPr>
            <p:ph sz="quarter" idx="1"/>
          </p:nvPr>
        </p:nvSpPr>
        <p:spPr>
          <a:xfrm>
            <a:off x="457200" y="1219200"/>
            <a:ext cx="4041648"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1" name="Inhaltsplatzhalter 10"/>
          <p:cNvSpPr>
            <a:spLocks noGrp="1"/>
          </p:cNvSpPr>
          <p:nvPr>
            <p:ph sz="quarter" idx="2"/>
          </p:nvPr>
        </p:nvSpPr>
        <p:spPr>
          <a:xfrm>
            <a:off x="4632198" y="1216152"/>
            <a:ext cx="4041648"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4" name="Textplatzhalt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7" name="Datumsplatzhalter 6"/>
          <p:cNvSpPr>
            <a:spLocks noGrp="1"/>
          </p:cNvSpPr>
          <p:nvPr>
            <p:ph type="dt" sz="half" idx="10"/>
          </p:nvPr>
        </p:nvSpPr>
        <p:spPr/>
        <p:txBody>
          <a:bodyPr/>
          <a:lstStyle/>
          <a:p>
            <a:pPr algn="l"/>
            <a:fld id="{4C8A7A92-D244-4C94-97DC-00C50A8E32A7}" type="datetime2">
              <a:rPr lang="en-US" smtClean="0"/>
              <a:pPr algn="l"/>
              <a:t>Friday, November 06, 2009</a:t>
            </a:fld>
            <a:endParaRPr lang="en-US" dirty="0">
              <a:solidFill>
                <a:schemeClr val="accent1">
                  <a:shade val="75000"/>
                </a:schemeClr>
              </a:solidFill>
            </a:endParaRPr>
          </a:p>
        </p:txBody>
      </p:sp>
      <p:sp>
        <p:nvSpPr>
          <p:cNvPr id="8" name="Fußzeilenplatzhalter 7"/>
          <p:cNvSpPr>
            <a:spLocks noGrp="1"/>
          </p:cNvSpPr>
          <p:nvPr>
            <p:ph type="ftr" sz="quarter" idx="11"/>
          </p:nvPr>
        </p:nvSpPr>
        <p:spPr/>
        <p:txBody>
          <a:bodyPr/>
          <a:lstStyle/>
          <a:p>
            <a:pPr algn="r"/>
            <a:endParaRPr lang="en-US" dirty="0">
              <a:solidFill>
                <a:schemeClr val="accent1">
                  <a:shade val="75000"/>
                </a:schemeClr>
              </a:solidFill>
            </a:endParaRPr>
          </a:p>
        </p:txBody>
      </p:sp>
      <p:sp>
        <p:nvSpPr>
          <p:cNvPr id="9" name="Foliennummernplatzhalter 8"/>
          <p:cNvSpPr>
            <a:spLocks noGrp="1"/>
          </p:cNvSpPr>
          <p:nvPr>
            <p:ph type="sldNum" sz="quarter" idx="12"/>
          </p:nvPr>
        </p:nvSpPr>
        <p:spPr/>
        <p:txBody>
          <a:bodyPr/>
          <a:lstStyle/>
          <a:p>
            <a:fld id="{CF7A2BDD-D331-44F0-96AA-4FB4ED497064}" type="slidenum">
              <a:rPr lang="en-US" smtClean="0">
                <a:solidFill>
                  <a:schemeClr val="accent1">
                    <a:shade val="75000"/>
                  </a:schemeClr>
                </a:solidFill>
              </a:rPr>
              <a:pPr/>
              <a:t>‹Nr.›</a:t>
            </a:fld>
            <a:endParaRPr lang="en-US" dirty="0">
              <a:solidFill>
                <a:schemeClr val="accent1">
                  <a:shade val="75000"/>
                </a:schemeClr>
              </a:solidFill>
            </a:endParaRPr>
          </a:p>
        </p:txBody>
      </p:sp>
      <p:sp>
        <p:nvSpPr>
          <p:cNvPr id="11" name="Inhaltsplatzhalter 10"/>
          <p:cNvSpPr>
            <a:spLocks noGrp="1"/>
          </p:cNvSpPr>
          <p:nvPr>
            <p:ph sz="quarter" idx="2"/>
          </p:nvPr>
        </p:nvSpPr>
        <p:spPr>
          <a:xfrm>
            <a:off x="457200" y="2133600"/>
            <a:ext cx="4038600" cy="40386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3" name="Inhaltsplatzhalter 12"/>
          <p:cNvSpPr>
            <a:spLocks noGrp="1"/>
          </p:cNvSpPr>
          <p:nvPr>
            <p:ph sz="quarter" idx="4"/>
          </p:nvPr>
        </p:nvSpPr>
        <p:spPr>
          <a:xfrm>
            <a:off x="4648200" y="2133600"/>
            <a:ext cx="4038600" cy="40386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de-DE" smtClean="0"/>
              <a:t>Titelmasterformat durch Klicken bearbeiten</a:t>
            </a:r>
            <a:endParaRPr kumimoji="0" lang="en-US"/>
          </a:p>
        </p:txBody>
      </p:sp>
      <p:sp>
        <p:nvSpPr>
          <p:cNvPr id="3" name="Datumsplatzhalter 2"/>
          <p:cNvSpPr>
            <a:spLocks noGrp="1"/>
          </p:cNvSpPr>
          <p:nvPr>
            <p:ph type="dt" sz="half" idx="10"/>
          </p:nvPr>
        </p:nvSpPr>
        <p:spPr/>
        <p:txBody>
          <a:bodyPr/>
          <a:lstStyle/>
          <a:p>
            <a:fld id="{8E2E5AB2-AD30-4274-ADEE-77A916493B5C}" type="datetime2">
              <a:rPr lang="en-US" smtClean="0"/>
              <a:pPr/>
              <a:t>Friday, November 06, 2009</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CF7A2BDD-D331-44F0-96AA-4FB4ED497064}" type="slidenum">
              <a:rPr lang="en-US" smtClean="0"/>
              <a:pPr/>
              <a:t>‹Nr.›</a:t>
            </a:fld>
            <a:endParaRPr lang="en-US"/>
          </a:p>
        </p:txBody>
      </p:sp>
      <p:sp>
        <p:nvSpPr>
          <p:cNvPr id="6" name="Gleichschenkliges Dreiec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9C76396-5064-41C5-A285-015EE0047001}" type="datetime2">
              <a:rPr lang="en-US" smtClean="0"/>
              <a:pPr/>
              <a:t>Friday, November 06, 2009</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CF7A2BDD-D331-44F0-96AA-4FB4ED497064}" type="slidenum">
              <a:rPr lang="en-US" smtClean="0"/>
              <a:pPr/>
              <a:t>‹Nr.›</a:t>
            </a:fld>
            <a:endParaRPr lang="en-US"/>
          </a:p>
        </p:txBody>
      </p:sp>
      <p:sp>
        <p:nvSpPr>
          <p:cNvPr id="5" name="Gerade Verbindung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leichschenkliges Dreiec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pPr algn="l"/>
            <a:fld id="{4C8A7A92-D244-4C94-97DC-00C50A8E32A7}" type="datetime2">
              <a:rPr lang="en-US" smtClean="0"/>
              <a:pPr algn="l"/>
              <a:t>Friday, November 06, 2009</a:t>
            </a:fld>
            <a:endParaRPr lang="en-US" dirty="0">
              <a:solidFill>
                <a:schemeClr val="accent1">
                  <a:shade val="75000"/>
                </a:schemeClr>
              </a:solidFill>
            </a:endParaRPr>
          </a:p>
        </p:txBody>
      </p:sp>
      <p:sp>
        <p:nvSpPr>
          <p:cNvPr id="6" name="Fußzeilenplatzhalter 5"/>
          <p:cNvSpPr>
            <a:spLocks noGrp="1"/>
          </p:cNvSpPr>
          <p:nvPr>
            <p:ph type="ftr" sz="quarter" idx="11"/>
          </p:nvPr>
        </p:nvSpPr>
        <p:spPr/>
        <p:txBody>
          <a:bodyPr/>
          <a:lstStyle/>
          <a:p>
            <a:pPr algn="r"/>
            <a:endParaRPr lang="en-US" dirty="0">
              <a:solidFill>
                <a:schemeClr val="accent1">
                  <a:shade val="75000"/>
                </a:schemeClr>
              </a:solidFill>
            </a:endParaRPr>
          </a:p>
        </p:txBody>
      </p:sp>
      <p:sp>
        <p:nvSpPr>
          <p:cNvPr id="7" name="Foliennummernplatzhalter 6"/>
          <p:cNvSpPr>
            <a:spLocks noGrp="1"/>
          </p:cNvSpPr>
          <p:nvPr>
            <p:ph type="sldNum" sz="quarter" idx="12"/>
          </p:nvPr>
        </p:nvSpPr>
        <p:spPr/>
        <p:txBody>
          <a:bodyPr/>
          <a:lstStyle/>
          <a:p>
            <a:fld id="{CF7A2BDD-D331-44F0-96AA-4FB4ED497064}" type="slidenum">
              <a:rPr lang="en-US" smtClean="0">
                <a:solidFill>
                  <a:schemeClr val="accent1">
                    <a:shade val="75000"/>
                  </a:schemeClr>
                </a:solidFill>
              </a:rPr>
              <a:pPr/>
              <a:t>‹Nr.›</a:t>
            </a:fld>
            <a:endParaRPr lang="en-US" dirty="0">
              <a:solidFill>
                <a:schemeClr val="accent1">
                  <a:shade val="75000"/>
                </a:schemeClr>
              </a:solidFill>
            </a:endParaRPr>
          </a:p>
        </p:txBody>
      </p:sp>
      <p:sp>
        <p:nvSpPr>
          <p:cNvPr id="8" name="Gerade Verbindung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rade Verbindung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leichschenkliges Dreiec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Inhaltsplatzhalter 11"/>
          <p:cNvSpPr>
            <a:spLocks noGrp="1"/>
          </p:cNvSpPr>
          <p:nvPr>
            <p:ph sz="quarter" idx="1"/>
          </p:nvPr>
        </p:nvSpPr>
        <p:spPr>
          <a:xfrm>
            <a:off x="304800" y="304800"/>
            <a:ext cx="5715000" cy="57150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de-DE" smtClean="0"/>
              <a:t>Titelmasterformat durch Klicken bearbeiten</a:t>
            </a:r>
            <a:endParaRPr kumimoji="0" lang="en-US"/>
          </a:p>
        </p:txBody>
      </p:sp>
      <p:sp>
        <p:nvSpPr>
          <p:cNvPr id="3" name="Bildplatzhalt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de-DE" smtClean="0"/>
              <a:t>Bild durch Klicken auf Symbol hinzufügen</a:t>
            </a:r>
            <a:endParaRPr kumimoji="0" lang="en-US" dirty="0"/>
          </a:p>
        </p:txBody>
      </p:sp>
      <p:sp>
        <p:nvSpPr>
          <p:cNvPr id="4" name="Textplatzhalt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0F5B12B5-9B24-48FB-91BE-167CB76DC372}" type="datetime4">
              <a:rPr lang="de-DE" smtClean="0"/>
              <a:pPr/>
              <a:t>6. November 2009</a:t>
            </a:fld>
            <a:endParaRPr lang="en-US" dirty="0"/>
          </a:p>
        </p:txBody>
      </p:sp>
      <p:sp>
        <p:nvSpPr>
          <p:cNvPr id="6" name="Fußzeilenplatzhalter 5"/>
          <p:cNvSpPr>
            <a:spLocks noGrp="1"/>
          </p:cNvSpPr>
          <p:nvPr>
            <p:ph type="ftr" sz="quarter" idx="11"/>
          </p:nvPr>
        </p:nvSpPr>
        <p:spPr/>
        <p:txBody>
          <a:bodyPr/>
          <a:lstStyle/>
          <a:p>
            <a:r>
              <a:rPr kumimoji="0" lang="en-US" smtClean="0"/>
              <a:t>Martin Dinges, Max Lecker</a:t>
            </a:r>
            <a:endParaRPr kumimoji="0" lang="en-US" dirty="0"/>
          </a:p>
        </p:txBody>
      </p:sp>
      <p:sp>
        <p:nvSpPr>
          <p:cNvPr id="7" name="Foliennummernplatzhalter 6"/>
          <p:cNvSpPr>
            <a:spLocks noGrp="1"/>
          </p:cNvSpPr>
          <p:nvPr>
            <p:ph type="sldNum" sz="quarter" idx="12"/>
          </p:nvPr>
        </p:nvSpPr>
        <p:spPr/>
        <p:txBody>
          <a:bodyPr/>
          <a:lstStyle/>
          <a:p>
            <a:fld id="{EA7C8D44-3667-46F6-9772-CC52308E2A7F}" type="slidenum">
              <a:rPr kumimoji="0" lang="en-US" smtClean="0"/>
              <a:pPr/>
              <a:t>‹Nr.›</a:t>
            </a:fld>
            <a:endParaRPr kumimoji="0" lang="en-US" dirty="0"/>
          </a:p>
        </p:txBody>
      </p:sp>
      <p:sp>
        <p:nvSpPr>
          <p:cNvPr id="8" name="Gerade Verbindung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leichschenkliges Dreiec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pPr algn="l"/>
            <a:fld id="{4C8A7A92-D244-4C94-97DC-00C50A8E32A7}" type="datetime2">
              <a:rPr lang="en-US" smtClean="0"/>
              <a:pPr algn="l"/>
              <a:t>Friday, November 06, 2009</a:t>
            </a:fld>
            <a:endParaRPr lang="en-US" dirty="0">
              <a:solidFill>
                <a:schemeClr val="accent1">
                  <a:shade val="75000"/>
                </a:schemeClr>
              </a:solidFill>
            </a:endParaRPr>
          </a:p>
        </p:txBody>
      </p:sp>
      <p:sp>
        <p:nvSpPr>
          <p:cNvPr id="5" name="Fußzeilenplatzhalter 4"/>
          <p:cNvSpPr>
            <a:spLocks noGrp="1"/>
          </p:cNvSpPr>
          <p:nvPr>
            <p:ph type="ftr" sz="quarter" idx="11"/>
          </p:nvPr>
        </p:nvSpPr>
        <p:spPr/>
        <p:txBody>
          <a:bodyPr/>
          <a:lstStyle/>
          <a:p>
            <a:pPr algn="r"/>
            <a:endParaRPr lang="en-US" dirty="0">
              <a:solidFill>
                <a:schemeClr val="accent1">
                  <a:shade val="75000"/>
                </a:schemeClr>
              </a:solidFill>
            </a:endParaRPr>
          </a:p>
        </p:txBody>
      </p:sp>
      <p:sp>
        <p:nvSpPr>
          <p:cNvPr id="6" name="Foliennummernplatzhalter 5"/>
          <p:cNvSpPr>
            <a:spLocks noGrp="1"/>
          </p:cNvSpPr>
          <p:nvPr>
            <p:ph type="sldNum" sz="quarter" idx="12"/>
          </p:nvPr>
        </p:nvSpPr>
        <p:spPr/>
        <p:txBody>
          <a:bodyPr/>
          <a:lstStyle/>
          <a:p>
            <a:fld id="{CF7A2BDD-D331-44F0-96AA-4FB4ED497064}" type="slidenum">
              <a:rPr lang="en-US" smtClean="0">
                <a:solidFill>
                  <a:schemeClr val="accent1">
                    <a:shade val="75000"/>
                  </a:schemeClr>
                </a:solidFill>
              </a:rPr>
              <a:pPr/>
              <a:t>‹Nr.›</a:t>
            </a:fld>
            <a:endParaRPr lang="en-US" dirty="0">
              <a:solidFill>
                <a:schemeClr val="accent1">
                  <a:shade val="75000"/>
                </a:scheme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pPr algn="l"/>
            <a:fld id="{4C8A7A92-D244-4C94-97DC-00C50A8E32A7}" type="datetime2">
              <a:rPr lang="en-US" smtClean="0"/>
              <a:pPr algn="l"/>
              <a:t>Friday, November 06, 2009</a:t>
            </a:fld>
            <a:endParaRPr lang="en-US" dirty="0">
              <a:solidFill>
                <a:schemeClr val="accent1">
                  <a:shade val="75000"/>
                </a:schemeClr>
              </a:solidFill>
            </a:endParaRPr>
          </a:p>
        </p:txBody>
      </p:sp>
      <p:sp>
        <p:nvSpPr>
          <p:cNvPr id="5" name="Fußzeilenplatzhalter 4"/>
          <p:cNvSpPr>
            <a:spLocks noGrp="1"/>
          </p:cNvSpPr>
          <p:nvPr>
            <p:ph type="ftr" sz="quarter" idx="11"/>
          </p:nvPr>
        </p:nvSpPr>
        <p:spPr/>
        <p:txBody>
          <a:bodyPr/>
          <a:lstStyle/>
          <a:p>
            <a:pPr algn="r"/>
            <a:endParaRPr lang="en-US" dirty="0">
              <a:solidFill>
                <a:schemeClr val="accent1">
                  <a:shade val="75000"/>
                </a:schemeClr>
              </a:solidFill>
            </a:endParaRPr>
          </a:p>
        </p:txBody>
      </p:sp>
      <p:sp>
        <p:nvSpPr>
          <p:cNvPr id="6" name="Foliennummernplatzhalter 5"/>
          <p:cNvSpPr>
            <a:spLocks noGrp="1"/>
          </p:cNvSpPr>
          <p:nvPr>
            <p:ph type="sldNum" sz="quarter" idx="12"/>
          </p:nvPr>
        </p:nvSpPr>
        <p:spPr/>
        <p:txBody>
          <a:bodyPr/>
          <a:lstStyle/>
          <a:p>
            <a:fld id="{CF7A2BDD-D331-44F0-96AA-4FB4ED497064}" type="slidenum">
              <a:rPr lang="en-US" smtClean="0">
                <a:solidFill>
                  <a:schemeClr val="accent1">
                    <a:shade val="75000"/>
                  </a:schemeClr>
                </a:solidFill>
              </a:rPr>
              <a:pPr/>
              <a:t>‹Nr.›</a:t>
            </a:fld>
            <a:endParaRPr lang="en-US" dirty="0">
              <a:solidFill>
                <a:schemeClr val="accent1">
                  <a:shade val="75000"/>
                </a:schemeClr>
              </a:solidFill>
            </a:endParaRPr>
          </a:p>
        </p:txBody>
      </p:sp>
      <p:sp>
        <p:nvSpPr>
          <p:cNvPr id="7" name="Gerade Verbindung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leichschenkliges Dreiec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Gerade Verbindung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de-DE" smtClean="0"/>
              <a:t>Titelmasterformat durch Klicken bearbeiten</a:t>
            </a:r>
            <a:endParaRPr lang="en-US"/>
          </a:p>
        </p:txBody>
      </p:sp>
      <p:sp>
        <p:nvSpPr>
          <p:cNvPr id="27" name="Content Placeholder 26"/>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25" name="Date Placeholder 24"/>
          <p:cNvSpPr>
            <a:spLocks noGrp="1"/>
          </p:cNvSpPr>
          <p:nvPr>
            <p:ph type="dt" sz="half" idx="10"/>
          </p:nvPr>
        </p:nvSpPr>
        <p:spPr/>
        <p:txBody>
          <a:bodyPr/>
          <a:lstStyle/>
          <a:p>
            <a:fld id="{B5F4066D-E18E-46CA-ADDB-DC7D9F287FCD}" type="datetime2">
              <a:rPr lang="en-US" smtClean="0"/>
              <a:pPr/>
              <a:t>Friday, November 06, 2009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CF7A2BDD-D331-44F0-96AA-4FB4ED497064}" type="slidenum">
              <a:rPr lang="en-US" smtClean="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de-DE" smtClean="0"/>
              <a:t>Titelmasterformat durch Klicken bearbeiten</a:t>
            </a:r>
            <a:endParaRPr lang="en-US" dirty="0"/>
          </a:p>
        </p:txBody>
      </p:sp>
      <p:sp>
        <p:nvSpPr>
          <p:cNvPr id="12" name="Date Placeholder 11"/>
          <p:cNvSpPr>
            <a:spLocks noGrp="1"/>
          </p:cNvSpPr>
          <p:nvPr>
            <p:ph type="dt" sz="half" idx="10"/>
          </p:nvPr>
        </p:nvSpPr>
        <p:spPr/>
        <p:txBody>
          <a:bodyPr/>
          <a:lstStyle/>
          <a:p>
            <a:fld id="{8E2E5AB2-AD30-4274-ADEE-77A916493B5C}" type="datetime2">
              <a:rPr lang="en-US" smtClean="0"/>
              <a:pPr/>
              <a:t>Friday, November 06, 2009</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7A2BDD-D331-44F0-96AA-4FB4ED497064}"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9C76396-5064-41C5-A285-015EE0047001}" type="datetime2">
              <a:rPr lang="en-US" smtClean="0"/>
              <a:pPr/>
              <a:t>Friday, November 06, 2009</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7A2BDD-D331-44F0-96AA-4FB4ED497064}"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itle and 2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de-DE" noProof="1" smtClean="0"/>
              <a:t>Titelmasterformat durch Klicken bearbeiten</a:t>
            </a:r>
            <a:endParaRPr lang="en-US" dirty="0"/>
          </a:p>
        </p:txBody>
      </p:sp>
      <p:sp>
        <p:nvSpPr>
          <p:cNvPr id="3" name="Rectangle 3"/>
          <p:cNvSpPr>
            <a:spLocks noGrp="1"/>
          </p:cNvSpPr>
          <p:nvPr>
            <p:ph sz="half" idx="1"/>
          </p:nvPr>
        </p:nvSpPr>
        <p:spPr>
          <a:xfrm>
            <a:off x="457200" y="1600200"/>
            <a:ext cx="4038600" cy="4525963"/>
          </a:xfrm>
        </p:spPr>
        <p:txBody>
          <a:bodyPr/>
          <a:lstStyle/>
          <a:p>
            <a:pPr lvl="0"/>
            <a:r>
              <a:rPr lang="de-DE" noProof="1" smtClean="0"/>
              <a:t>Textmasterformate durch Klicken bearbeiten</a:t>
            </a:r>
          </a:p>
          <a:p>
            <a:pPr lvl="1"/>
            <a:r>
              <a:rPr lang="de-DE" noProof="1" smtClean="0"/>
              <a:t>Zweite Ebene</a:t>
            </a:r>
          </a:p>
          <a:p>
            <a:pPr lvl="2"/>
            <a:r>
              <a:rPr lang="de-DE" noProof="1" smtClean="0"/>
              <a:t>Dritte Ebene</a:t>
            </a:r>
          </a:p>
          <a:p>
            <a:pPr lvl="3"/>
            <a:r>
              <a:rPr lang="de-DE" noProof="1" smtClean="0"/>
              <a:t>Vierte Ebene</a:t>
            </a:r>
          </a:p>
          <a:p>
            <a:pPr lvl="4"/>
            <a:r>
              <a:rPr lang="de-DE" noProof="1" smtClean="0"/>
              <a:t>Fünfte Ebene</a:t>
            </a:r>
            <a:endParaRPr lang="en-US"/>
          </a:p>
        </p:txBody>
      </p:sp>
      <p:sp>
        <p:nvSpPr>
          <p:cNvPr id="4" name="Rectangle 4"/>
          <p:cNvSpPr>
            <a:spLocks noGrp="1"/>
          </p:cNvSpPr>
          <p:nvPr>
            <p:ph sz="half" idx="2"/>
          </p:nvPr>
        </p:nvSpPr>
        <p:spPr>
          <a:xfrm>
            <a:off x="4648200" y="1600200"/>
            <a:ext cx="4038600" cy="4525963"/>
          </a:xfrm>
        </p:spPr>
        <p:txBody>
          <a:bodyPr/>
          <a:lstStyle/>
          <a:p>
            <a:pPr lvl="0"/>
            <a:r>
              <a:rPr lang="de-DE" noProof="1" smtClean="0"/>
              <a:t>Textmasterformate durch Klicken bearbeiten</a:t>
            </a:r>
          </a:p>
          <a:p>
            <a:pPr lvl="1"/>
            <a:r>
              <a:rPr lang="de-DE" noProof="1" smtClean="0"/>
              <a:t>Zweite Ebene</a:t>
            </a:r>
          </a:p>
          <a:p>
            <a:pPr lvl="2"/>
            <a:r>
              <a:rPr lang="de-DE" noProof="1" smtClean="0"/>
              <a:t>Dritte Ebene</a:t>
            </a:r>
          </a:p>
          <a:p>
            <a:pPr lvl="3"/>
            <a:r>
              <a:rPr lang="de-DE" noProof="1" smtClean="0"/>
              <a:t>Vierte Ebene</a:t>
            </a:r>
          </a:p>
          <a:p>
            <a:pPr lvl="4"/>
            <a:r>
              <a:rPr lang="de-DE" noProof="1" smtClean="0"/>
              <a:t>Fünfte Ebene</a:t>
            </a:r>
            <a:endParaRPr lang="en-US"/>
          </a:p>
        </p:txBody>
      </p:sp>
      <p:sp>
        <p:nvSpPr>
          <p:cNvPr id="5" name="Rectangle 5"/>
          <p:cNvSpPr>
            <a:spLocks noGrp="1"/>
          </p:cNvSpPr>
          <p:nvPr>
            <p:ph type="dt" sz="half" idx="10"/>
          </p:nvPr>
        </p:nvSpPr>
        <p:spPr/>
        <p:txBody>
          <a:bodyPr/>
          <a:lstStyle/>
          <a:p>
            <a:fld id="{F83034B0-3E89-40BA-B086-97296A422E36}" type="datetimeFigureOut">
              <a:rPr lang="en-US" smtClean="0"/>
              <a:pPr/>
              <a:t>11/6/2009</a:t>
            </a:fld>
            <a:endParaRPr lang="en-US"/>
          </a:p>
        </p:txBody>
      </p:sp>
      <p:sp>
        <p:nvSpPr>
          <p:cNvPr id="6" name="Rectangle 6"/>
          <p:cNvSpPr>
            <a:spLocks noGrp="1"/>
          </p:cNvSpPr>
          <p:nvPr>
            <p:ph type="ftr" sz="quarter" idx="11"/>
          </p:nvPr>
        </p:nvSpPr>
        <p:spPr/>
        <p:txBody>
          <a:bodyPr/>
          <a:lstStyle/>
          <a:p>
            <a:endParaRPr lang="en-US"/>
          </a:p>
        </p:txBody>
      </p:sp>
      <p:sp>
        <p:nvSpPr>
          <p:cNvPr id="7" name="Rectangle 7"/>
          <p:cNvSpPr>
            <a:spLocks noGrp="1"/>
          </p:cNvSpPr>
          <p:nvPr>
            <p:ph type="sldNum" sz="quarter" idx="12"/>
          </p:nvPr>
        </p:nvSpPr>
        <p:spPr/>
        <p:txBody>
          <a:bodyPr/>
          <a:lstStyle/>
          <a:p>
            <a:fld id="{1D24C974-5669-4F4D-B5F7-AEFAF0EB8F68}"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Titel und Tex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de-DE" noProof="1" smtClean="0"/>
              <a:t>Titelmasterformat durch Klicken bearbeiten</a:t>
            </a:r>
            <a:endParaRPr lang="en-US" dirty="0"/>
          </a:p>
        </p:txBody>
      </p:sp>
      <p:sp>
        <p:nvSpPr>
          <p:cNvPr id="3" name="Rectangle 3"/>
          <p:cNvSpPr>
            <a:spLocks noGrp="1"/>
          </p:cNvSpPr>
          <p:nvPr>
            <p:ph type="body" idx="1"/>
          </p:nvPr>
        </p:nvSpPr>
        <p:spPr/>
        <p:txBody>
          <a:bodyPr/>
          <a:lstStyle/>
          <a:p>
            <a:pPr lvl="0"/>
            <a:r>
              <a:rPr lang="de-DE" noProof="1" smtClean="0"/>
              <a:t>Textmasterformate durch Klicken bearbeiten</a:t>
            </a:r>
          </a:p>
          <a:p>
            <a:pPr lvl="1"/>
            <a:r>
              <a:rPr lang="de-DE" noProof="1" smtClean="0"/>
              <a:t>Zweite Ebene</a:t>
            </a:r>
          </a:p>
          <a:p>
            <a:pPr lvl="2"/>
            <a:r>
              <a:rPr lang="de-DE" noProof="1" smtClean="0"/>
              <a:t>Dritte Ebene</a:t>
            </a:r>
          </a:p>
          <a:p>
            <a:pPr lvl="3"/>
            <a:r>
              <a:rPr lang="de-DE" noProof="1" smtClean="0"/>
              <a:t>Vierte Ebene</a:t>
            </a:r>
          </a:p>
          <a:p>
            <a:pPr lvl="4"/>
            <a:r>
              <a:rPr lang="de-DE" noProof="1" smtClean="0"/>
              <a:t>Fünfte Ebene</a:t>
            </a:r>
            <a:endParaRPr lang="en-US"/>
          </a:p>
        </p:txBody>
      </p:sp>
      <p:sp>
        <p:nvSpPr>
          <p:cNvPr id="4" name="Rectangle 4"/>
          <p:cNvSpPr>
            <a:spLocks noGrp="1"/>
          </p:cNvSpPr>
          <p:nvPr>
            <p:ph type="dt" sz="half" idx="10"/>
          </p:nvPr>
        </p:nvSpPr>
        <p:spPr/>
        <p:txBody>
          <a:bodyPr/>
          <a:lstStyle/>
          <a:p>
            <a:fld id="{F83034B0-3E89-40BA-B086-97296A422E36}" type="datetimeFigureOut">
              <a:rPr lang="en-US" smtClean="0"/>
              <a:pPr/>
              <a:t>11/6/2009</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D24C974-5669-4F4D-B5F7-AEFAF0EB8F68}"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ColTx" preserve="1">
  <p:cSld name="Titel und zweispaltiger Tex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de-DE" noProof="1" smtClean="0"/>
              <a:t>Titelmasterformat durch Klicken bearbeiten</a:t>
            </a:r>
            <a:endParaRPr lang="en-US" dirty="0"/>
          </a:p>
        </p:txBody>
      </p:sp>
      <p:sp>
        <p:nvSpPr>
          <p:cNvPr id="3" name="Rectangle 3"/>
          <p:cNvSpPr>
            <a:spLocks noGrp="1"/>
          </p:cNvSpPr>
          <p:nvPr>
            <p:ph type="body" sz="half" idx="1"/>
          </p:nvPr>
        </p:nvSpPr>
        <p:spPr>
          <a:xfrm>
            <a:off x="457200" y="1600200"/>
            <a:ext cx="4038600" cy="4525963"/>
          </a:xfrm>
        </p:spPr>
        <p:txBody>
          <a:bodyPr/>
          <a:lstStyle/>
          <a:p>
            <a:pPr lvl="0"/>
            <a:r>
              <a:rPr lang="de-DE" noProof="1" smtClean="0"/>
              <a:t>Textmasterformate durch Klicken bearbeiten</a:t>
            </a:r>
          </a:p>
          <a:p>
            <a:pPr lvl="1"/>
            <a:r>
              <a:rPr lang="de-DE" noProof="1" smtClean="0"/>
              <a:t>Zweite Ebene</a:t>
            </a:r>
          </a:p>
          <a:p>
            <a:pPr lvl="2"/>
            <a:r>
              <a:rPr lang="de-DE" noProof="1" smtClean="0"/>
              <a:t>Dritte Ebene</a:t>
            </a:r>
          </a:p>
          <a:p>
            <a:pPr lvl="3"/>
            <a:r>
              <a:rPr lang="de-DE" noProof="1" smtClean="0"/>
              <a:t>Vierte Ebene</a:t>
            </a:r>
          </a:p>
          <a:p>
            <a:pPr lvl="4"/>
            <a:r>
              <a:rPr lang="de-DE" noProof="1" smtClean="0"/>
              <a:t>Fünfte Ebene</a:t>
            </a:r>
            <a:endParaRPr lang="en-US"/>
          </a:p>
        </p:txBody>
      </p:sp>
      <p:sp>
        <p:nvSpPr>
          <p:cNvPr id="4" name="Rectangle 4"/>
          <p:cNvSpPr>
            <a:spLocks noGrp="1"/>
          </p:cNvSpPr>
          <p:nvPr>
            <p:ph type="body" sz="half" idx="2"/>
          </p:nvPr>
        </p:nvSpPr>
        <p:spPr>
          <a:xfrm>
            <a:off x="4648200" y="1600200"/>
            <a:ext cx="4038600" cy="4525963"/>
          </a:xfrm>
        </p:spPr>
        <p:txBody>
          <a:bodyPr/>
          <a:lstStyle/>
          <a:p>
            <a:pPr lvl="0"/>
            <a:r>
              <a:rPr lang="de-DE" noProof="1" smtClean="0"/>
              <a:t>Textmasterformate durch Klicken bearbeiten</a:t>
            </a:r>
          </a:p>
          <a:p>
            <a:pPr lvl="1"/>
            <a:r>
              <a:rPr lang="de-DE" noProof="1" smtClean="0"/>
              <a:t>Zweite Ebene</a:t>
            </a:r>
          </a:p>
          <a:p>
            <a:pPr lvl="2"/>
            <a:r>
              <a:rPr lang="de-DE" noProof="1" smtClean="0"/>
              <a:t>Dritte Ebene</a:t>
            </a:r>
          </a:p>
          <a:p>
            <a:pPr lvl="3"/>
            <a:r>
              <a:rPr lang="de-DE" noProof="1" smtClean="0"/>
              <a:t>Vierte Ebene</a:t>
            </a:r>
          </a:p>
          <a:p>
            <a:pPr lvl="4"/>
            <a:r>
              <a:rPr lang="de-DE" noProof="1" smtClean="0"/>
              <a:t>Fünfte Ebene</a:t>
            </a:r>
            <a:endParaRPr lang="en-US"/>
          </a:p>
        </p:txBody>
      </p:sp>
      <p:sp>
        <p:nvSpPr>
          <p:cNvPr id="5" name="Rectangle 5"/>
          <p:cNvSpPr>
            <a:spLocks noGrp="1"/>
          </p:cNvSpPr>
          <p:nvPr>
            <p:ph type="dt" sz="half" idx="10"/>
          </p:nvPr>
        </p:nvSpPr>
        <p:spPr/>
        <p:txBody>
          <a:bodyPr/>
          <a:lstStyle/>
          <a:p>
            <a:fld id="{F83034B0-3E89-40BA-B086-97296A422E36}" type="datetimeFigureOut">
              <a:rPr lang="en-US" smtClean="0"/>
              <a:pPr/>
              <a:t>11/6/2009</a:t>
            </a:fld>
            <a:endParaRPr lang="en-US"/>
          </a:p>
        </p:txBody>
      </p:sp>
      <p:sp>
        <p:nvSpPr>
          <p:cNvPr id="6" name="Rectangle 6"/>
          <p:cNvSpPr>
            <a:spLocks noGrp="1"/>
          </p:cNvSpPr>
          <p:nvPr>
            <p:ph type="ftr" sz="quarter" idx="11"/>
          </p:nvPr>
        </p:nvSpPr>
        <p:spPr/>
        <p:txBody>
          <a:bodyPr/>
          <a:lstStyle/>
          <a:p>
            <a:endParaRPr lang="en-US"/>
          </a:p>
        </p:txBody>
      </p:sp>
      <p:sp>
        <p:nvSpPr>
          <p:cNvPr id="7" name="Rectangle 7"/>
          <p:cNvSpPr>
            <a:spLocks noGrp="1"/>
          </p:cNvSpPr>
          <p:nvPr>
            <p:ph type="sldNum" sz="quarter" idx="12"/>
          </p:nvPr>
        </p:nvSpPr>
        <p:spPr/>
        <p:txBody>
          <a:bodyPr/>
          <a:lstStyle/>
          <a:p>
            <a:fld id="{1D24C974-5669-4F4D-B5F7-AEFAF0EB8F68}"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cSld name="Bild mit 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de-DE" smtClean="0"/>
              <a:t>Titelmasterformat durch Klicken bearbeiten</a:t>
            </a:r>
            <a:endParaRPr kumimoji="0" lang="en-US"/>
          </a:p>
        </p:txBody>
      </p:sp>
      <p:sp>
        <p:nvSpPr>
          <p:cNvPr id="3" name="Bildplatzhalt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de-DE" dirty="0" smtClean="0"/>
              <a:t>Bild durch Klicken auf Symbol hinzufügen</a:t>
            </a:r>
            <a:endParaRPr kumimoji="0" lang="en-US" dirty="0"/>
          </a:p>
        </p:txBody>
      </p:sp>
      <p:sp>
        <p:nvSpPr>
          <p:cNvPr id="4" name="Textplatzhalt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0F5B12B5-9B24-48FB-91BE-167CB76DC372}" type="datetime4">
              <a:rPr lang="de-DE" smtClean="0"/>
              <a:pPr/>
              <a:t>6. November 2009</a:t>
            </a:fld>
            <a:endParaRPr lang="en-US" dirty="0"/>
          </a:p>
        </p:txBody>
      </p:sp>
      <p:sp>
        <p:nvSpPr>
          <p:cNvPr id="6" name="Fußzeilenplatzhalter 5"/>
          <p:cNvSpPr>
            <a:spLocks noGrp="1"/>
          </p:cNvSpPr>
          <p:nvPr>
            <p:ph type="ftr" sz="quarter" idx="11"/>
          </p:nvPr>
        </p:nvSpPr>
        <p:spPr/>
        <p:txBody>
          <a:bodyPr/>
          <a:lstStyle/>
          <a:p>
            <a:r>
              <a:rPr kumimoji="0" lang="en-US" smtClean="0"/>
              <a:t>Martin Dinges, Max Lecker</a:t>
            </a:r>
            <a:endParaRPr kumimoji="0" lang="en-US" dirty="0"/>
          </a:p>
        </p:txBody>
      </p:sp>
      <p:sp>
        <p:nvSpPr>
          <p:cNvPr id="7" name="Foliennummernplatzhalter 6"/>
          <p:cNvSpPr>
            <a:spLocks noGrp="1"/>
          </p:cNvSpPr>
          <p:nvPr>
            <p:ph type="sldNum" sz="quarter" idx="12"/>
          </p:nvPr>
        </p:nvSpPr>
        <p:spPr/>
        <p:txBody>
          <a:bodyPr/>
          <a:lstStyle/>
          <a:p>
            <a:fld id="{EA7C8D44-3667-46F6-9772-CC52308E2A7F}" type="slidenum">
              <a:rPr kumimoji="0" lang="en-US" smtClean="0"/>
              <a:pPr/>
              <a:t>‹Nr.›</a:t>
            </a:fld>
            <a:endParaRPr kumimoji="0" lang="en-US" dirty="0"/>
          </a:p>
        </p:txBody>
      </p:sp>
      <p:sp>
        <p:nvSpPr>
          <p:cNvPr id="8" name="Gerade Verbindung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leichschenkliges Dreiec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htec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de-DE" smtClean="0"/>
              <a:t>Titelmasterformat durch Klicken bearbeiten</a:t>
            </a:r>
            <a:endParaRPr kumimoji="0" lang="en-US"/>
          </a:p>
        </p:txBody>
      </p:sp>
      <p:sp>
        <p:nvSpPr>
          <p:cNvPr id="9" name="Unt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a:p>
        </p:txBody>
      </p:sp>
      <p:sp>
        <p:nvSpPr>
          <p:cNvPr id="28" name="Datumsplatzhalter 27"/>
          <p:cNvSpPr>
            <a:spLocks noGrp="1"/>
          </p:cNvSpPr>
          <p:nvPr>
            <p:ph type="dt" sz="half" idx="10"/>
          </p:nvPr>
        </p:nvSpPr>
        <p:spPr>
          <a:xfrm>
            <a:off x="6400800" y="6355080"/>
            <a:ext cx="2286000" cy="365760"/>
          </a:xfrm>
        </p:spPr>
        <p:txBody>
          <a:bodyPr/>
          <a:lstStyle>
            <a:lvl1pPr>
              <a:defRPr sz="1400"/>
            </a:lvl1pPr>
          </a:lstStyle>
          <a:p>
            <a:fld id="{2B10AB5E-65B2-470F-A90D-8944CCF2250D}" type="datetime2">
              <a:rPr lang="en-US" smtClean="0"/>
              <a:pPr/>
              <a:t>Friday, November 06, 2009</a:t>
            </a:fld>
            <a:endParaRPr lang="en-US"/>
          </a:p>
        </p:txBody>
      </p:sp>
      <p:sp>
        <p:nvSpPr>
          <p:cNvPr id="17" name="Fußzeilenplatzhalter 16"/>
          <p:cNvSpPr>
            <a:spLocks noGrp="1"/>
          </p:cNvSpPr>
          <p:nvPr>
            <p:ph type="ftr" sz="quarter" idx="11"/>
          </p:nvPr>
        </p:nvSpPr>
        <p:spPr>
          <a:xfrm>
            <a:off x="2898648" y="6355080"/>
            <a:ext cx="3474720" cy="365760"/>
          </a:xfrm>
        </p:spPr>
        <p:txBody>
          <a:bodyPr/>
          <a:lstStyle/>
          <a:p>
            <a:endParaRPr lang="en-US"/>
          </a:p>
        </p:txBody>
      </p:sp>
      <p:sp>
        <p:nvSpPr>
          <p:cNvPr id="29" name="Foliennummernplatzhalter 28"/>
          <p:cNvSpPr>
            <a:spLocks noGrp="1"/>
          </p:cNvSpPr>
          <p:nvPr>
            <p:ph type="sldNum" sz="quarter" idx="12"/>
          </p:nvPr>
        </p:nvSpPr>
        <p:spPr>
          <a:xfrm>
            <a:off x="1216152" y="6355080"/>
            <a:ext cx="1219200" cy="365760"/>
          </a:xfrm>
        </p:spPr>
        <p:txBody>
          <a:bodyPr/>
          <a:lstStyle/>
          <a:p>
            <a:fld id="{CF7A2BDD-D331-44F0-96AA-4FB4ED497064}" type="slidenum">
              <a:rPr lang="en-US" smtClean="0"/>
              <a:pPr/>
              <a:t>‹Nr.›</a:t>
            </a:fld>
            <a:endParaRPr lang="en-US" dirty="0"/>
          </a:p>
        </p:txBody>
      </p:sp>
      <p:sp>
        <p:nvSpPr>
          <p:cNvPr id="21" name="Rechtec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ec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ec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ec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a:defRPr sz="1200">
                <a:solidFill>
                  <a:schemeClr val="accent1">
                    <a:shade val="75000"/>
                  </a:schemeClr>
                </a:solidFill>
              </a:defRPr>
            </a:lvl1pPr>
          </a:lstStyle>
          <a:p>
            <a:pPr algn="l"/>
            <a:fld id="{4C8A7A92-D244-4C94-97DC-00C50A8E32A7}" type="datetime2">
              <a:rPr lang="en-US" smtClean="0"/>
              <a:pPr algn="l"/>
              <a:t>Friday, November 06, 2009</a:t>
            </a:fld>
            <a:endParaRPr lang="en-US" dirty="0">
              <a:solidFill>
                <a:schemeClr val="accent1">
                  <a:shade val="75000"/>
                </a:scheme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a:defRPr sz="1200">
                <a:solidFill>
                  <a:schemeClr val="accent1">
                    <a:shade val="75000"/>
                  </a:schemeClr>
                </a:solidFill>
              </a:defRPr>
            </a:lvl1pPr>
          </a:lstStyle>
          <a:p>
            <a:pPr algn="r"/>
            <a:endParaRPr lang="en-US" dirty="0">
              <a:solidFill>
                <a:schemeClr val="accent1">
                  <a:shade val="75000"/>
                </a:scheme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a:defRPr sz="1200">
                <a:solidFill>
                  <a:schemeClr val="accent1">
                    <a:shade val="75000"/>
                  </a:schemeClr>
                </a:solidFill>
              </a:defRPr>
            </a:lvl1pPr>
          </a:lstStyle>
          <a:p>
            <a:fld id="{CF7A2BDD-D331-44F0-96AA-4FB4ED497064}" type="slidenum">
              <a:rPr lang="en-US" smtClean="0">
                <a:solidFill>
                  <a:schemeClr val="accent1">
                    <a:shade val="75000"/>
                  </a:schemeClr>
                </a:solidFill>
              </a:rPr>
              <a:pPr/>
              <a:t>‹Nr.›</a:t>
            </a:fld>
            <a:endParaRPr lang="en-US" dirty="0">
              <a:solidFill>
                <a:schemeClr val="accent1">
                  <a:shade val="75000"/>
                </a:scheme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de-DE" smtClean="0"/>
              <a:t>Titelmasterformat durch Klicken bearbeiten</a:t>
            </a:r>
            <a:endParaRPr lang="en-US" dirty="0"/>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Lst>
  <p:txStyles>
    <p:titleStyle>
      <a:lvl1pPr algn="l" rtl="0" eaLnBrk="1" latinLnBrk="0" hangingPunct="1">
        <a:spcBef>
          <a:spcPct val="0"/>
        </a:spcBef>
        <a:buNone/>
        <a:defRPr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sz="1400" kern="1200" baseline="0">
          <a:solidFill>
            <a:schemeClr val="tx2"/>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elplatzhalter 21"/>
          <p:cNvSpPr>
            <a:spLocks noGrp="1"/>
          </p:cNvSpPr>
          <p:nvPr>
            <p:ph type="title"/>
          </p:nvPr>
        </p:nvSpPr>
        <p:spPr>
          <a:xfrm>
            <a:off x="457200" y="152400"/>
            <a:ext cx="8229600" cy="990600"/>
          </a:xfrm>
          <a:prstGeom prst="rect">
            <a:avLst/>
          </a:prstGeom>
        </p:spPr>
        <p:txBody>
          <a:bodyPr vert="horz" anchor="b" anchorCtr="0">
            <a:normAutofit/>
          </a:bodyPr>
          <a:lstStyle/>
          <a:p>
            <a:r>
              <a:rPr kumimoji="0" lang="de-DE" smtClean="0"/>
              <a:t>Titelmasterformat durch Klicken bearbeiten</a:t>
            </a:r>
            <a:endParaRPr kumimoji="0" lang="en-US"/>
          </a:p>
        </p:txBody>
      </p:sp>
      <p:sp>
        <p:nvSpPr>
          <p:cNvPr id="13" name="Textplatzhalt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14" name="Datumsplatzhalt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pPr algn="l"/>
            <a:fld id="{4C8A7A92-D244-4C94-97DC-00C50A8E32A7}" type="datetime2">
              <a:rPr lang="en-US" smtClean="0"/>
              <a:pPr algn="l"/>
              <a:t>Friday, November 06, 2009</a:t>
            </a:fld>
            <a:endParaRPr lang="en-US" dirty="0">
              <a:solidFill>
                <a:schemeClr val="accent1">
                  <a:shade val="75000"/>
                </a:schemeClr>
              </a:solidFill>
            </a:endParaRPr>
          </a:p>
        </p:txBody>
      </p:sp>
      <p:sp>
        <p:nvSpPr>
          <p:cNvPr id="3" name="Fußzeilenplatzhalt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algn="r"/>
            <a:endParaRPr lang="en-US" dirty="0">
              <a:solidFill>
                <a:schemeClr val="accent1">
                  <a:shade val="75000"/>
                </a:schemeClr>
              </a:solidFill>
            </a:endParaRPr>
          </a:p>
        </p:txBody>
      </p:sp>
      <p:sp>
        <p:nvSpPr>
          <p:cNvPr id="23" name="Foliennummernplatzhalt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CF7A2BDD-D331-44F0-96AA-4FB4ED497064}" type="slidenum">
              <a:rPr lang="en-US" smtClean="0">
                <a:solidFill>
                  <a:schemeClr val="accent1">
                    <a:shade val="75000"/>
                  </a:schemeClr>
                </a:solidFill>
              </a:rPr>
              <a:pPr/>
              <a:t>‹Nr.›</a:t>
            </a:fld>
            <a:endParaRPr lang="en-US" dirty="0">
              <a:solidFill>
                <a:schemeClr val="accent1">
                  <a:shade val="75000"/>
                </a:schemeClr>
              </a:solidFill>
            </a:endParaRPr>
          </a:p>
        </p:txBody>
      </p:sp>
      <p:sp>
        <p:nvSpPr>
          <p:cNvPr id="28" name="Gerade Verbindung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Gerade Verbindung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leichschenkliges Dreiec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7"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image" Target="../media/image7.jpeg"/><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5.gi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gif"/><Relationship Id="rId5" Type="http://schemas.openxmlformats.org/officeDocument/2006/relationships/image" Target="../media/image12.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ctrTitle"/>
          </p:nvPr>
        </p:nvSpPr>
        <p:spPr>
          <a:xfrm>
            <a:off x="0" y="4853411"/>
            <a:ext cx="9144000" cy="1222375"/>
          </a:xfrm>
        </p:spPr>
        <p:txBody>
          <a:bodyPr/>
          <a:lstStyle/>
          <a:p>
            <a:r>
              <a:rPr lang="de-DE" dirty="0" smtClean="0"/>
              <a:t>Gezielte Ausbildung im Alpensegelflug</a:t>
            </a:r>
            <a:endParaRPr lang="de-DE" noProof="0" dirty="0"/>
          </a:p>
        </p:txBody>
      </p:sp>
      <p:sp>
        <p:nvSpPr>
          <p:cNvPr id="3" name="Rectangle 3"/>
          <p:cNvSpPr>
            <a:spLocks noGrp="1"/>
          </p:cNvSpPr>
          <p:nvPr>
            <p:ph type="subTitle" idx="1"/>
          </p:nvPr>
        </p:nvSpPr>
        <p:spPr>
          <a:xfrm>
            <a:off x="381000" y="3500438"/>
            <a:ext cx="8458200" cy="1300162"/>
          </a:xfrm>
        </p:spPr>
        <p:txBody>
          <a:bodyPr>
            <a:normAutofit fontScale="85000" lnSpcReduction="20000"/>
          </a:bodyPr>
          <a:lstStyle/>
          <a:p>
            <a:r>
              <a:rPr lang="de-DE" noProof="0" dirty="0" smtClean="0"/>
              <a:t>Österreichischer </a:t>
            </a:r>
            <a:r>
              <a:rPr lang="de-DE" noProof="0" dirty="0" smtClean="0"/>
              <a:t>Segelfliegertag</a:t>
            </a:r>
            <a:endParaRPr lang="de-DE" noProof="0" dirty="0" smtClean="0"/>
          </a:p>
          <a:p>
            <a:r>
              <a:rPr lang="de-DE" dirty="0" smtClean="0"/>
              <a:t>in Niederöblarn</a:t>
            </a:r>
            <a:endParaRPr lang="de-DE" noProof="0" dirty="0" smtClean="0"/>
          </a:p>
          <a:p>
            <a:r>
              <a:rPr lang="de-DE" dirty="0" smtClean="0"/>
              <a:t>07. November 2009</a:t>
            </a:r>
            <a:endParaRPr lang="de-DE" noProof="0" dirty="0" smtClean="0"/>
          </a:p>
          <a:p>
            <a:r>
              <a:rPr lang="de-DE" dirty="0" smtClean="0"/>
              <a:t>Martin Dinges</a:t>
            </a:r>
            <a:endParaRPr lang="de-DE" noProof="0" dirty="0"/>
          </a:p>
        </p:txBody>
      </p:sp>
      <p:pic>
        <p:nvPicPr>
          <p:cNvPr id="4" name="Grafik 3" descr="Flugzeug.gif"/>
          <p:cNvPicPr>
            <a:picLocks noChangeAspect="1"/>
          </p:cNvPicPr>
          <p:nvPr/>
        </p:nvPicPr>
        <p:blipFill>
          <a:blip r:embed="rId3" cstate="print"/>
          <a:stretch>
            <a:fillRect/>
          </a:stretch>
        </p:blipFill>
        <p:spPr>
          <a:xfrm>
            <a:off x="3292400" y="-71462"/>
            <a:ext cx="5851632" cy="5000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528"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3000" fill="hold"/>
                                        <p:tgtEl>
                                          <p:spTgt spid="4"/>
                                        </p:tgtEl>
                                        <p:attrNameLst>
                                          <p:attrName>ppt_w</p:attrName>
                                        </p:attrNameLst>
                                      </p:cBhvr>
                                      <p:tavLst>
                                        <p:tav tm="0">
                                          <p:val>
                                            <p:fltVal val="0"/>
                                          </p:val>
                                        </p:tav>
                                        <p:tav tm="100000">
                                          <p:val>
                                            <p:strVal val="#ppt_w"/>
                                          </p:val>
                                        </p:tav>
                                      </p:tavLst>
                                    </p:anim>
                                    <p:anim calcmode="lin" valueType="num">
                                      <p:cBhvr>
                                        <p:cTn id="22" dur="3000" fill="hold"/>
                                        <p:tgtEl>
                                          <p:spTgt spid="4"/>
                                        </p:tgtEl>
                                        <p:attrNameLst>
                                          <p:attrName>ppt_h</p:attrName>
                                        </p:attrNameLst>
                                      </p:cBhvr>
                                      <p:tavLst>
                                        <p:tav tm="0">
                                          <p:val>
                                            <p:fltVal val="0"/>
                                          </p:val>
                                        </p:tav>
                                        <p:tav tm="100000">
                                          <p:val>
                                            <p:strVal val="#ppt_h"/>
                                          </p:val>
                                        </p:tav>
                                      </p:tavLst>
                                    </p:anim>
                                    <p:anim calcmode="lin" valueType="num">
                                      <p:cBhvr>
                                        <p:cTn id="23" dur="3000" fill="hold"/>
                                        <p:tgtEl>
                                          <p:spTgt spid="4"/>
                                        </p:tgtEl>
                                        <p:attrNameLst>
                                          <p:attrName>ppt_x</p:attrName>
                                        </p:attrNameLst>
                                      </p:cBhvr>
                                      <p:tavLst>
                                        <p:tav tm="0">
                                          <p:val>
                                            <p:fltVal val="0.5"/>
                                          </p:val>
                                        </p:tav>
                                        <p:tav tm="100000">
                                          <p:val>
                                            <p:strVal val="#ppt_x"/>
                                          </p:val>
                                        </p:tav>
                                      </p:tavLst>
                                    </p:anim>
                                    <p:anim calcmode="lin" valueType="num">
                                      <p:cBhvr>
                                        <p:cTn id="24" dur="3000" fill="hold"/>
                                        <p:tgtEl>
                                          <p:spTgt spid="4"/>
                                        </p:tgtEl>
                                        <p:attrNameLst>
                                          <p:attrName>ppt_y</p:attrName>
                                        </p:attrNameLst>
                                      </p:cBhvr>
                                      <p:tavLst>
                                        <p:tav tm="0">
                                          <p:val>
                                            <p:fltVal val="0.5"/>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Fliegerisches Handwerk</a:t>
            </a:r>
            <a:endParaRPr lang="de-DE" dirty="0"/>
          </a:p>
        </p:txBody>
      </p:sp>
      <p:sp>
        <p:nvSpPr>
          <p:cNvPr id="3" name="Inhaltsplatzhalter 2"/>
          <p:cNvSpPr>
            <a:spLocks noGrp="1"/>
          </p:cNvSpPr>
          <p:nvPr>
            <p:ph idx="1"/>
          </p:nvPr>
        </p:nvSpPr>
        <p:spPr/>
        <p:txBody>
          <a:bodyPr/>
          <a:lstStyle/>
          <a:p>
            <a:r>
              <a:rPr lang="de-DE" dirty="0" smtClean="0"/>
              <a:t>Grundausbildung Segelflug</a:t>
            </a:r>
          </a:p>
          <a:p>
            <a:r>
              <a:rPr lang="de-DE" dirty="0" smtClean="0"/>
              <a:t>Beherrschen des eigenen Flugzeuges</a:t>
            </a:r>
          </a:p>
          <a:p>
            <a:pPr lvl="1"/>
            <a:r>
              <a:rPr lang="de-DE" dirty="0" smtClean="0"/>
              <a:t>Handlingeigenschaften</a:t>
            </a:r>
          </a:p>
          <a:p>
            <a:pPr lvl="1"/>
            <a:r>
              <a:rPr lang="de-DE" dirty="0" smtClean="0"/>
              <a:t>Besonderheiten im Grenzflugbereich</a:t>
            </a:r>
          </a:p>
          <a:p>
            <a:pPr lvl="1"/>
            <a:r>
              <a:rPr lang="de-DE" dirty="0" smtClean="0"/>
              <a:t>Anflug: Wirksamkeit und Einsatz der Landehilfen</a:t>
            </a:r>
          </a:p>
          <a:p>
            <a:pPr lvl="1"/>
            <a:r>
              <a:rPr lang="de-DE" dirty="0" smtClean="0"/>
              <a:t>Aerodynamische Tricks</a:t>
            </a:r>
            <a:endParaRPr lang="de-DE"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Fliegerisches Handwerk</a:t>
            </a:r>
            <a:endParaRPr lang="de-DE" dirty="0"/>
          </a:p>
        </p:txBody>
      </p:sp>
      <p:sp>
        <p:nvSpPr>
          <p:cNvPr id="3" name="Inhaltsplatzhalter 2"/>
          <p:cNvSpPr>
            <a:spLocks noGrp="1"/>
          </p:cNvSpPr>
          <p:nvPr>
            <p:ph idx="1"/>
          </p:nvPr>
        </p:nvSpPr>
        <p:spPr>
          <a:xfrm>
            <a:off x="304800" y="1554162"/>
            <a:ext cx="8686800" cy="4946672"/>
          </a:xfrm>
        </p:spPr>
        <p:txBody>
          <a:bodyPr/>
          <a:lstStyle/>
          <a:p>
            <a:r>
              <a:rPr lang="de-DE" dirty="0" smtClean="0"/>
              <a:t>Geländeorientiertes Fliegen</a:t>
            </a:r>
          </a:p>
          <a:p>
            <a:pPr lvl="1"/>
            <a:r>
              <a:rPr lang="de-DE" dirty="0" smtClean="0"/>
              <a:t>Routenwahl, Ideallinie, optimale Höhenbänder</a:t>
            </a:r>
          </a:p>
          <a:p>
            <a:pPr lvl="1"/>
            <a:r>
              <a:rPr lang="de-DE" u="sng" dirty="0" smtClean="0"/>
              <a:t>Geeignete</a:t>
            </a:r>
            <a:r>
              <a:rPr lang="de-DE" dirty="0" smtClean="0"/>
              <a:t> Landewiesen bekannt, erreichbar</a:t>
            </a:r>
          </a:p>
          <a:p>
            <a:pPr lvl="2"/>
            <a:r>
              <a:rPr lang="de-DE" dirty="0" smtClean="0"/>
              <a:t>Bewuchs, Schnee je nach Jahreszeit</a:t>
            </a:r>
          </a:p>
          <a:p>
            <a:pPr lvl="2"/>
            <a:r>
              <a:rPr lang="de-DE" dirty="0" smtClean="0"/>
              <a:t>Ansprüche des Flugzeugtyps beim Landen</a:t>
            </a:r>
          </a:p>
          <a:p>
            <a:pPr lvl="2"/>
            <a:r>
              <a:rPr lang="de-DE" dirty="0" smtClean="0"/>
              <a:t>Aktuelle Wetterlage, Wind</a:t>
            </a:r>
          </a:p>
          <a:p>
            <a:pPr lvl="1"/>
            <a:r>
              <a:rPr lang="de-DE" dirty="0" smtClean="0"/>
              <a:t>Hangflug, Achtern am Hang</a:t>
            </a:r>
          </a:p>
          <a:p>
            <a:pPr lvl="2"/>
            <a:r>
              <a:rPr lang="de-DE" dirty="0" smtClean="0"/>
              <a:t>Längsneigung kontrollieren</a:t>
            </a:r>
          </a:p>
          <a:p>
            <a:pPr lvl="2"/>
            <a:r>
              <a:rPr lang="de-DE" dirty="0" smtClean="0"/>
              <a:t>Sofortreaktion: „Schnelle Wende“</a:t>
            </a:r>
          </a:p>
          <a:p>
            <a:pPr lvl="1"/>
            <a:r>
              <a:rPr lang="de-DE" dirty="0" smtClean="0"/>
              <a:t>Kreisen unter Grat</a:t>
            </a:r>
            <a:endParaRPr lang="de-DE"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Flugmechanik</a:t>
            </a:r>
            <a:endParaRPr lang="de-DE" dirty="0"/>
          </a:p>
        </p:txBody>
      </p:sp>
      <p:sp>
        <p:nvSpPr>
          <p:cNvPr id="3" name="Inhaltsplatzhalter 2"/>
          <p:cNvSpPr>
            <a:spLocks noGrp="1"/>
          </p:cNvSpPr>
          <p:nvPr>
            <p:ph idx="1"/>
          </p:nvPr>
        </p:nvSpPr>
        <p:spPr/>
        <p:txBody>
          <a:bodyPr/>
          <a:lstStyle/>
          <a:p>
            <a:endParaRPr lang="de-DE" dirty="0" smtClean="0"/>
          </a:p>
          <a:p>
            <a:r>
              <a:rPr lang="de-DE" dirty="0" smtClean="0"/>
              <a:t>Flugleistung</a:t>
            </a:r>
          </a:p>
          <a:p>
            <a:pPr lvl="1"/>
            <a:r>
              <a:rPr lang="de-DE" dirty="0" smtClean="0"/>
              <a:t>Polare auch bei Wind</a:t>
            </a:r>
          </a:p>
          <a:p>
            <a:pPr lvl="1"/>
            <a:r>
              <a:rPr lang="de-DE" dirty="0" smtClean="0"/>
              <a:t>Einfluss von Mücken, Regen, Schnee / Eis</a:t>
            </a:r>
          </a:p>
          <a:p>
            <a:pPr lvl="1"/>
            <a:r>
              <a:rPr lang="de-DE" dirty="0" smtClean="0"/>
              <a:t>Flächenbelastung</a:t>
            </a:r>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Flugmechanik</a:t>
            </a:r>
            <a:endParaRPr lang="de-DE" dirty="0"/>
          </a:p>
        </p:txBody>
      </p:sp>
      <p:sp>
        <p:nvSpPr>
          <p:cNvPr id="3" name="Inhaltsplatzhalter 2"/>
          <p:cNvSpPr>
            <a:spLocks noGrp="1"/>
          </p:cNvSpPr>
          <p:nvPr>
            <p:ph idx="1"/>
          </p:nvPr>
        </p:nvSpPr>
        <p:spPr>
          <a:xfrm>
            <a:off x="304800" y="1554162"/>
            <a:ext cx="8839200" cy="4525963"/>
          </a:xfrm>
        </p:spPr>
        <p:txBody>
          <a:bodyPr/>
          <a:lstStyle/>
          <a:p>
            <a:r>
              <a:rPr lang="de-DE" dirty="0" smtClean="0"/>
              <a:t>Flugeigenschaften</a:t>
            </a:r>
          </a:p>
          <a:p>
            <a:pPr lvl="1"/>
            <a:r>
              <a:rPr lang="de-DE" b="1" dirty="0" smtClean="0"/>
              <a:t>Stability</a:t>
            </a:r>
            <a:r>
              <a:rPr lang="de-DE" dirty="0" smtClean="0"/>
              <a:t>: Eigenstabilität</a:t>
            </a:r>
          </a:p>
          <a:p>
            <a:pPr lvl="1"/>
            <a:r>
              <a:rPr lang="de-DE" b="1" dirty="0" smtClean="0"/>
              <a:t>Control</a:t>
            </a:r>
            <a:r>
              <a:rPr lang="de-DE" dirty="0" smtClean="0"/>
              <a:t>: Steuerbarkeit</a:t>
            </a:r>
          </a:p>
          <a:p>
            <a:pPr lvl="1"/>
            <a:r>
              <a:rPr lang="de-DE" b="1" dirty="0" smtClean="0"/>
              <a:t>Comfort</a:t>
            </a:r>
            <a:r>
              <a:rPr lang="de-DE" dirty="0" smtClean="0"/>
              <a:t>: Handgriffe, Sitz</a:t>
            </a:r>
          </a:p>
          <a:p>
            <a:pPr lvl="1"/>
            <a:r>
              <a:rPr lang="de-DE" dirty="0" smtClean="0"/>
              <a:t>Veränderte Eigenschaften bei Start, Flug &amp; Landung</a:t>
            </a:r>
          </a:p>
          <a:p>
            <a:pPr lvl="2"/>
            <a:r>
              <a:rPr lang="de-DE" dirty="0" smtClean="0"/>
              <a:t>Höherer Ballast, hohe Zuladung (DoSi)</a:t>
            </a:r>
          </a:p>
          <a:p>
            <a:pPr lvl="2"/>
            <a:r>
              <a:rPr lang="de-DE" dirty="0" smtClean="0"/>
              <a:t>Veränderte Schwerpunktlage, Trägheit</a:t>
            </a:r>
          </a:p>
          <a:p>
            <a:pPr lvl="2"/>
            <a:r>
              <a:rPr lang="de-DE" dirty="0" smtClean="0"/>
              <a:t>Auswirkungen von Wölbklappenstellungen, insbesondere bei Wölbklappen</a:t>
            </a:r>
            <a:r>
              <a:rPr lang="de-DE" u="sng" dirty="0" smtClean="0"/>
              <a:t>fehlern</a:t>
            </a:r>
            <a:endParaRPr lang="de-DE" u="sng"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Fluggebiet Gebirge</a:t>
            </a:r>
            <a:endParaRPr lang="de-DE" dirty="0"/>
          </a:p>
        </p:txBody>
      </p:sp>
      <p:sp>
        <p:nvSpPr>
          <p:cNvPr id="3" name="Inhaltsplatzhalter 2"/>
          <p:cNvSpPr>
            <a:spLocks noGrp="1"/>
          </p:cNvSpPr>
          <p:nvPr>
            <p:ph idx="1"/>
          </p:nvPr>
        </p:nvSpPr>
        <p:spPr>
          <a:xfrm>
            <a:off x="304800" y="1554162"/>
            <a:ext cx="8839200" cy="4525963"/>
          </a:xfrm>
        </p:spPr>
        <p:txBody>
          <a:bodyPr/>
          <a:lstStyle/>
          <a:p>
            <a:pPr algn="ctr">
              <a:buNone/>
            </a:pPr>
            <a:r>
              <a:rPr lang="de-DE" sz="3600" dirty="0" smtClean="0"/>
              <a:t>„</a:t>
            </a:r>
            <a:r>
              <a:rPr lang="de-DE" sz="3600" b="1" dirty="0" smtClean="0"/>
              <a:t>Fluggebiet von oben und unten</a:t>
            </a:r>
            <a:r>
              <a:rPr lang="de-DE" sz="3600" dirty="0" smtClean="0"/>
              <a:t>“</a:t>
            </a:r>
          </a:p>
          <a:p>
            <a:pPr algn="ctr">
              <a:buNone/>
            </a:pPr>
            <a:endParaRPr lang="de-DE" sz="3600" dirty="0" smtClean="0"/>
          </a:p>
          <a:p>
            <a:r>
              <a:rPr lang="de-DE" dirty="0" smtClean="0"/>
              <a:t>Gelände, Navigation und Orientierung</a:t>
            </a:r>
          </a:p>
          <a:p>
            <a:r>
              <a:rPr lang="de-DE" dirty="0" smtClean="0"/>
              <a:t>Physikalische Zusammenhänge</a:t>
            </a:r>
          </a:p>
          <a:p>
            <a:pPr lvl="1"/>
            <a:r>
              <a:rPr lang="de-DE" dirty="0" smtClean="0"/>
              <a:t>Einstrahlung, Volumeneffekt</a:t>
            </a:r>
          </a:p>
          <a:p>
            <a:pPr lvl="1"/>
            <a:r>
              <a:rPr lang="de-DE" dirty="0" smtClean="0"/>
              <a:t>Massenschwerpunkte / -defizite </a:t>
            </a:r>
            <a:r>
              <a:rPr lang="de-DE" sz="2000" dirty="0" smtClean="0"/>
              <a:t>(in Relation zur Umgebung)</a:t>
            </a:r>
          </a:p>
          <a:p>
            <a:pPr lvl="1"/>
            <a:r>
              <a:rPr lang="de-DE" dirty="0" smtClean="0"/>
              <a:t>Einfluss von Schnee</a:t>
            </a:r>
            <a:endParaRPr lang="de-DE"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Fluggebiet Gebirge</a:t>
            </a:r>
            <a:endParaRPr lang="de-DE" dirty="0"/>
          </a:p>
        </p:txBody>
      </p:sp>
      <p:sp>
        <p:nvSpPr>
          <p:cNvPr id="3" name="Inhaltsplatzhalter 2"/>
          <p:cNvSpPr>
            <a:spLocks noGrp="1"/>
          </p:cNvSpPr>
          <p:nvPr>
            <p:ph idx="1"/>
          </p:nvPr>
        </p:nvSpPr>
        <p:spPr>
          <a:xfrm>
            <a:off x="304800" y="1554162"/>
            <a:ext cx="8839200" cy="4525963"/>
          </a:xfrm>
        </p:spPr>
        <p:txBody>
          <a:bodyPr/>
          <a:lstStyle/>
          <a:p>
            <a:r>
              <a:rPr lang="de-DE" dirty="0" smtClean="0"/>
              <a:t>Meteorologische Zusammenhänge</a:t>
            </a:r>
          </a:p>
          <a:p>
            <a:pPr lvl="1"/>
            <a:r>
              <a:rPr lang="de-DE" dirty="0" smtClean="0"/>
              <a:t>Großwetterlage</a:t>
            </a:r>
          </a:p>
          <a:p>
            <a:pPr lvl="1"/>
            <a:r>
              <a:rPr lang="de-DE" dirty="0" smtClean="0"/>
              <a:t>Verschiedene Luftmassen </a:t>
            </a:r>
            <a:r>
              <a:rPr lang="de-DE" sz="2400" dirty="0" smtClean="0"/>
              <a:t>(Temps, Schichtung, Feuchte)</a:t>
            </a:r>
          </a:p>
          <a:p>
            <a:pPr lvl="1"/>
            <a:r>
              <a:rPr lang="de-DE" dirty="0" smtClean="0"/>
              <a:t>Entscheidungen an verändertes       Wettergeschehen anpassen</a:t>
            </a:r>
          </a:p>
          <a:p>
            <a:pPr lvl="1"/>
            <a:r>
              <a:rPr lang="de-DE" dirty="0" smtClean="0"/>
              <a:t>Wetterbeobachtung und Vorhersage vergleichen</a:t>
            </a:r>
          </a:p>
          <a:p>
            <a:pPr lvl="2"/>
            <a:r>
              <a:rPr lang="de-DE" dirty="0" smtClean="0"/>
              <a:t>Weiteren Verlauf abschätzen</a:t>
            </a:r>
          </a:p>
          <a:p>
            <a:pPr lvl="1"/>
            <a:r>
              <a:rPr lang="de-DE" dirty="0" smtClean="0"/>
              <a:t>Windsysteme bei Thermiklagen</a:t>
            </a:r>
          </a:p>
          <a:p>
            <a:pPr lvl="1"/>
            <a:r>
              <a:rPr lang="de-DE" dirty="0" smtClean="0"/>
              <a:t>Wellenwetterlagen</a:t>
            </a:r>
            <a:endParaRPr lang="de-DE"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Persönliche Faktoren</a:t>
            </a:r>
            <a:endParaRPr lang="de-DE" dirty="0"/>
          </a:p>
        </p:txBody>
      </p:sp>
      <p:sp>
        <p:nvSpPr>
          <p:cNvPr id="3" name="Inhaltsplatzhalter 2"/>
          <p:cNvSpPr>
            <a:spLocks noGrp="1"/>
          </p:cNvSpPr>
          <p:nvPr>
            <p:ph idx="1"/>
          </p:nvPr>
        </p:nvSpPr>
        <p:spPr>
          <a:xfrm>
            <a:off x="304800" y="1554162"/>
            <a:ext cx="8839200" cy="4525963"/>
          </a:xfrm>
        </p:spPr>
        <p:txBody>
          <a:bodyPr>
            <a:normAutofit/>
          </a:bodyPr>
          <a:lstStyle/>
          <a:p>
            <a:r>
              <a:rPr lang="de-DE" dirty="0" smtClean="0"/>
              <a:t>Psychologie</a:t>
            </a:r>
          </a:p>
          <a:p>
            <a:pPr lvl="1"/>
            <a:r>
              <a:rPr lang="de-DE" dirty="0" smtClean="0"/>
              <a:t>Einschätzen der eigenen fliegerischen Fähigkeiten</a:t>
            </a:r>
          </a:p>
          <a:p>
            <a:pPr lvl="2"/>
            <a:r>
              <a:rPr lang="de-DE" dirty="0" smtClean="0"/>
              <a:t>Erfahrung im Alpenflug, Theoriekenntnisse</a:t>
            </a:r>
          </a:p>
          <a:p>
            <a:pPr lvl="2"/>
            <a:r>
              <a:rPr lang="de-DE" dirty="0" smtClean="0"/>
              <a:t>Ortskenntnis</a:t>
            </a:r>
          </a:p>
          <a:p>
            <a:pPr lvl="2"/>
            <a:r>
              <a:rPr lang="de-DE" dirty="0" smtClean="0"/>
              <a:t>Übungsstand</a:t>
            </a:r>
          </a:p>
          <a:p>
            <a:pPr lvl="1"/>
            <a:r>
              <a:rPr lang="de-DE" dirty="0" smtClean="0"/>
              <a:t>Angst, Selbstvertrauen, Respekt</a:t>
            </a:r>
          </a:p>
          <a:p>
            <a:pPr lvl="1"/>
            <a:r>
              <a:rPr lang="de-DE" dirty="0" smtClean="0"/>
              <a:t>Risikobereitschaft, Zielfixierung</a:t>
            </a:r>
          </a:p>
          <a:p>
            <a:pPr lvl="1"/>
            <a:r>
              <a:rPr lang="de-DE" dirty="0" smtClean="0"/>
              <a:t>Mentales Training, Entspannung</a:t>
            </a:r>
          </a:p>
          <a:p>
            <a:pPr lvl="2"/>
            <a:r>
              <a:rPr lang="de-DE" dirty="0" smtClean="0"/>
              <a:t>Vorbereiten von Grenzsituationen um Stress zu vermeiden</a:t>
            </a:r>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20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Persönliche Faktoren</a:t>
            </a:r>
            <a:endParaRPr lang="de-DE" dirty="0"/>
          </a:p>
        </p:txBody>
      </p:sp>
      <p:sp>
        <p:nvSpPr>
          <p:cNvPr id="3" name="Inhaltsplatzhalter 2"/>
          <p:cNvSpPr>
            <a:spLocks noGrp="1"/>
          </p:cNvSpPr>
          <p:nvPr>
            <p:ph idx="1"/>
          </p:nvPr>
        </p:nvSpPr>
        <p:spPr>
          <a:xfrm>
            <a:off x="304800" y="1554162"/>
            <a:ext cx="8839200" cy="4525963"/>
          </a:xfrm>
        </p:spPr>
        <p:txBody>
          <a:bodyPr/>
          <a:lstStyle/>
          <a:p>
            <a:r>
              <a:rPr lang="de-DE" dirty="0" smtClean="0"/>
              <a:t>Körperliche Leistungsfähigkeit / Belastung / Fitness</a:t>
            </a:r>
          </a:p>
          <a:p>
            <a:pPr lvl="1"/>
            <a:r>
              <a:rPr lang="de-DE" dirty="0" smtClean="0"/>
              <a:t>Passende Kleidung</a:t>
            </a:r>
          </a:p>
          <a:p>
            <a:pPr lvl="1"/>
            <a:r>
              <a:rPr lang="de-DE" dirty="0" smtClean="0"/>
              <a:t>Geeignete Ernährung, genügend Flüssigkeit, pinkeln</a:t>
            </a:r>
          </a:p>
          <a:p>
            <a:pPr lvl="1"/>
            <a:r>
              <a:rPr lang="de-DE" dirty="0" smtClean="0"/>
              <a:t>Ermüdung, körperliche Erschöpfung durch lange Flüge / große Höhe</a:t>
            </a:r>
          </a:p>
          <a:p>
            <a:pPr lvl="1"/>
            <a:r>
              <a:rPr lang="de-DE" dirty="0" smtClean="0"/>
              <a:t>Sauerstoffsättigung, Hypoxie</a:t>
            </a:r>
          </a:p>
          <a:p>
            <a:endParaRPr lang="de-DE"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3600" dirty="0" smtClean="0">
                <a:latin typeface="Calibri" pitchFamily="34" charset="0"/>
              </a:rPr>
              <a:t>Hangflug,</a:t>
            </a:r>
            <a:endParaRPr lang="de-DE" sz="3600" dirty="0">
              <a:latin typeface="Calibri" pitchFamily="34" charset="0"/>
            </a:endParaRPr>
          </a:p>
        </p:txBody>
      </p:sp>
      <p:sp>
        <p:nvSpPr>
          <p:cNvPr id="3" name="Untertitel 2"/>
          <p:cNvSpPr>
            <a:spLocks noGrp="1"/>
          </p:cNvSpPr>
          <p:nvPr>
            <p:ph type="subTitle" idx="1"/>
          </p:nvPr>
        </p:nvSpPr>
        <p:spPr/>
        <p:txBody>
          <a:bodyPr/>
          <a:lstStyle/>
          <a:p>
            <a:r>
              <a:rPr lang="de-DE" dirty="0" smtClean="0"/>
              <a:t>Umkehrkurve und schnelle Wende</a:t>
            </a:r>
            <a:endParaRPr lang="de-DE" dirty="0"/>
          </a:p>
        </p:txBody>
      </p:sp>
      <p:pic>
        <p:nvPicPr>
          <p:cNvPr id="1026" name="Picture 2" descr="C:\Users\Max\Bilder\2008\Geitau\August\IMG_3157.JPG"/>
          <p:cNvPicPr>
            <a:picLocks noChangeAspect="1" noChangeArrowheads="1"/>
          </p:cNvPicPr>
          <p:nvPr/>
        </p:nvPicPr>
        <p:blipFill>
          <a:blip r:embed="rId3" cstate="print"/>
          <a:srcRect/>
          <a:stretch>
            <a:fillRect/>
          </a:stretch>
        </p:blipFill>
        <p:spPr bwMode="auto">
          <a:xfrm>
            <a:off x="2428876" y="142876"/>
            <a:ext cx="4286248" cy="321468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Flug in der Nähe von Hindernissen.</a:t>
            </a:r>
            <a:endParaRPr lang="de-DE" dirty="0"/>
          </a:p>
        </p:txBody>
      </p:sp>
      <p:sp>
        <p:nvSpPr>
          <p:cNvPr id="3" name="Inhaltsplatzhalter 2"/>
          <p:cNvSpPr>
            <a:spLocks noGrp="1"/>
          </p:cNvSpPr>
          <p:nvPr>
            <p:ph sz="quarter" idx="1"/>
          </p:nvPr>
        </p:nvSpPr>
        <p:spPr/>
        <p:txBody>
          <a:bodyPr>
            <a:normAutofit/>
          </a:bodyPr>
          <a:lstStyle/>
          <a:p>
            <a:r>
              <a:rPr lang="de-DE" dirty="0" smtClean="0"/>
              <a:t>Erfahrung mit Flugzeug</a:t>
            </a:r>
          </a:p>
          <a:p>
            <a:pPr lvl="1"/>
            <a:r>
              <a:rPr lang="de-DE" dirty="0" smtClean="0"/>
              <a:t>Richtungsänderungen, Kurven und Kreise sauber fliegen</a:t>
            </a:r>
          </a:p>
          <a:p>
            <a:pPr lvl="1"/>
            <a:r>
              <a:rPr lang="de-DE" dirty="0" smtClean="0"/>
              <a:t>Häufiges Nachbessern und Ruderausschläge vermeiden</a:t>
            </a:r>
          </a:p>
          <a:p>
            <a:pPr lvl="1"/>
            <a:endParaRPr lang="de-DE" dirty="0" smtClean="0"/>
          </a:p>
          <a:p>
            <a:pPr lvl="1"/>
            <a:endParaRPr lang="de-DE" dirty="0" smtClean="0"/>
          </a:p>
          <a:p>
            <a:r>
              <a:rPr lang="de-DE" dirty="0" smtClean="0"/>
              <a:t>Turbulenzen in der Nähe von Hang oder Gipfel</a:t>
            </a:r>
          </a:p>
          <a:p>
            <a:pPr lvl="1"/>
            <a:r>
              <a:rPr lang="de-DE" dirty="0" smtClean="0"/>
              <a:t>Hastige und volle Ruderausschläge ungünstig</a:t>
            </a:r>
          </a:p>
          <a:p>
            <a:pPr lvl="2"/>
            <a:r>
              <a:rPr lang="de-DE" dirty="0" smtClean="0"/>
              <a:t>Reserve für notwendige Korrekturen um starke Böen auszugleichen</a:t>
            </a:r>
          </a:p>
          <a:p>
            <a:pPr lvl="1"/>
            <a:r>
              <a:rPr lang="de-DE" dirty="0" smtClean="0"/>
              <a:t>Schiebewinkel durch Falschdosierung der Ruder vermeiden</a:t>
            </a:r>
          </a:p>
          <a:p>
            <a:pPr lvl="2"/>
            <a:r>
              <a:rPr lang="de-DE" dirty="0" smtClean="0"/>
              <a:t>Unübersichtlicher,  evtl. gefährlicher Flugzustand, der vor allem in der Nähe eines Hindernisses zu vermeiden ist</a:t>
            </a:r>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2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20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Sicherheit im Segelflug</a:t>
            </a:r>
            <a:endParaRPr lang="de-DE" dirty="0"/>
          </a:p>
        </p:txBody>
      </p:sp>
      <p:sp>
        <p:nvSpPr>
          <p:cNvPr id="3" name="Inhaltsplatzhalter 2"/>
          <p:cNvSpPr>
            <a:spLocks noGrp="1"/>
          </p:cNvSpPr>
          <p:nvPr>
            <p:ph idx="1"/>
          </p:nvPr>
        </p:nvSpPr>
        <p:spPr/>
        <p:txBody>
          <a:bodyPr/>
          <a:lstStyle/>
          <a:p>
            <a:r>
              <a:rPr lang="de-DE" dirty="0" smtClean="0"/>
              <a:t>Unfallvermeidung ist ein abstraktes Anliegen</a:t>
            </a:r>
          </a:p>
          <a:p>
            <a:endParaRPr lang="de-DE" dirty="0" smtClean="0"/>
          </a:p>
          <a:p>
            <a:r>
              <a:rPr lang="de-DE" dirty="0" smtClean="0"/>
              <a:t>Aus Unfällen lernen?</a:t>
            </a:r>
          </a:p>
          <a:p>
            <a:pPr lvl="1"/>
            <a:r>
              <a:rPr lang="de-DE" sz="3000" dirty="0" smtClean="0"/>
              <a:t>Unfallsituationen vermeiden</a:t>
            </a:r>
          </a:p>
          <a:p>
            <a:pPr lvl="1"/>
            <a:endParaRPr lang="de-DE" dirty="0" smtClean="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Sicherheitsabstand.</a:t>
            </a:r>
            <a:endParaRPr lang="de-DE" dirty="0"/>
          </a:p>
        </p:txBody>
      </p:sp>
      <p:sp>
        <p:nvSpPr>
          <p:cNvPr id="3" name="Inhaltsplatzhalter 2"/>
          <p:cNvSpPr>
            <a:spLocks noGrp="1"/>
          </p:cNvSpPr>
          <p:nvPr>
            <p:ph sz="quarter" idx="1"/>
          </p:nvPr>
        </p:nvSpPr>
        <p:spPr/>
        <p:txBody>
          <a:bodyPr/>
          <a:lstStyle/>
          <a:p>
            <a:r>
              <a:rPr lang="de-DE" dirty="0" smtClean="0"/>
              <a:t>Abstand im Gebirge schwer einzuschätzen</a:t>
            </a:r>
          </a:p>
          <a:p>
            <a:pPr lvl="1"/>
            <a:r>
              <a:rPr lang="de-DE" dirty="0" smtClean="0"/>
              <a:t>Bewuchs</a:t>
            </a:r>
          </a:p>
          <a:p>
            <a:pPr lvl="1"/>
            <a:r>
              <a:rPr lang="de-DE" dirty="0" smtClean="0"/>
              <a:t>Struktur der Felsen</a:t>
            </a:r>
          </a:p>
          <a:p>
            <a:pPr lvl="1"/>
            <a:r>
              <a:rPr lang="de-DE" dirty="0" smtClean="0"/>
              <a:t>Lichteinfall</a:t>
            </a:r>
          </a:p>
          <a:p>
            <a:pPr lvl="1">
              <a:buNone/>
            </a:pPr>
            <a:r>
              <a:rPr lang="de-DE" dirty="0" smtClean="0">
                <a:sym typeface="Wingdings" pitchFamily="2" charset="2"/>
              </a:rPr>
              <a:t>   </a:t>
            </a:r>
            <a:r>
              <a:rPr lang="de-DE" i="1" dirty="0" smtClean="0">
                <a:sym typeface="Wingdings" pitchFamily="2" charset="2"/>
              </a:rPr>
              <a:t>  Maßstab für Größe und Entfernung fehlt</a:t>
            </a:r>
          </a:p>
          <a:p>
            <a:r>
              <a:rPr lang="de-DE" dirty="0" smtClean="0">
                <a:sym typeface="Wingdings" pitchFamily="2" charset="2"/>
              </a:rPr>
              <a:t>Langsam und stetig an Hindernis annähern</a:t>
            </a:r>
          </a:p>
          <a:p>
            <a:pPr lvl="1"/>
            <a:endParaRPr lang="de-DE" dirty="0" smtClean="0">
              <a:sym typeface="Wingdings" pitchFamily="2" charset="2"/>
            </a:endParaRPr>
          </a:p>
          <a:p>
            <a:endParaRPr lang="de-DE" dirty="0" smtClean="0">
              <a:sym typeface="Wingdings" pitchFamily="2" charset="2"/>
            </a:endParaRPr>
          </a:p>
        </p:txBody>
      </p:sp>
      <p:pic>
        <p:nvPicPr>
          <p:cNvPr id="4" name="Grafik 3" descr="Hang.jpg"/>
          <p:cNvPicPr>
            <a:picLocks noChangeAspect="1"/>
          </p:cNvPicPr>
          <p:nvPr/>
        </p:nvPicPr>
        <p:blipFill>
          <a:blip r:embed="rId3" cstate="print"/>
          <a:stretch>
            <a:fillRect/>
          </a:stretch>
        </p:blipFill>
        <p:spPr>
          <a:xfrm>
            <a:off x="1643042" y="3786190"/>
            <a:ext cx="4000528" cy="250033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Grafik 1" descr="Hang.jpg"/>
          <p:cNvPicPr>
            <a:picLocks noChangeAspect="1"/>
          </p:cNvPicPr>
          <p:nvPr/>
        </p:nvPicPr>
        <p:blipFill>
          <a:blip r:embed="rId3" cstate="print"/>
          <a:stretch>
            <a:fillRect/>
          </a:stretch>
        </p:blipFill>
        <p:spPr>
          <a:xfrm>
            <a:off x="-914400" y="0"/>
            <a:ext cx="10058400" cy="6286500"/>
          </a:xfrm>
          <a:prstGeom prst="rect">
            <a:avLst/>
          </a:prstGeom>
        </p:spPr>
      </p:pic>
      <p:grpSp>
        <p:nvGrpSpPr>
          <p:cNvPr id="3" name="Gruppieren 39"/>
          <p:cNvGrpSpPr/>
          <p:nvPr/>
        </p:nvGrpSpPr>
        <p:grpSpPr>
          <a:xfrm>
            <a:off x="1427356" y="2757135"/>
            <a:ext cx="4430528" cy="3529385"/>
            <a:chOff x="1427356" y="2757135"/>
            <a:chExt cx="4430528" cy="3529385"/>
          </a:xfrm>
        </p:grpSpPr>
        <p:cxnSp>
          <p:nvCxnSpPr>
            <p:cNvPr id="24" name="Gerade Verbindung 23"/>
            <p:cNvCxnSpPr/>
            <p:nvPr/>
          </p:nvCxnSpPr>
          <p:spPr>
            <a:xfrm rot="5400000" flipH="1" flipV="1">
              <a:off x="4249735" y="4678371"/>
              <a:ext cx="3214710" cy="1588"/>
            </a:xfrm>
            <a:prstGeom prst="line">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6" name="Bogen 25"/>
            <p:cNvSpPr/>
            <p:nvPr/>
          </p:nvSpPr>
          <p:spPr>
            <a:xfrm>
              <a:off x="5214942" y="2856702"/>
              <a:ext cx="642942" cy="571504"/>
            </a:xfrm>
            <a:prstGeom prst="arc">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29" name="Freihandform 28"/>
            <p:cNvSpPr/>
            <p:nvPr/>
          </p:nvSpPr>
          <p:spPr>
            <a:xfrm>
              <a:off x="1427356" y="2757135"/>
              <a:ext cx="4125951" cy="100361"/>
            </a:xfrm>
            <a:custGeom>
              <a:avLst/>
              <a:gdLst>
                <a:gd name="connsiteX0" fmla="*/ 4125951 w 4125951"/>
                <a:gd name="connsiteY0" fmla="*/ 100361 h 100361"/>
                <a:gd name="connsiteX1" fmla="*/ 2698595 w 4125951"/>
                <a:gd name="connsiteY1" fmla="*/ 66907 h 100361"/>
                <a:gd name="connsiteX2" fmla="*/ 624468 w 4125951"/>
                <a:gd name="connsiteY2" fmla="*/ 44605 h 100361"/>
                <a:gd name="connsiteX3" fmla="*/ 0 w 4125951"/>
                <a:gd name="connsiteY3" fmla="*/ 0 h 100361"/>
              </a:gdLst>
              <a:ahLst/>
              <a:cxnLst>
                <a:cxn ang="0">
                  <a:pos x="connsiteX0" y="connsiteY0"/>
                </a:cxn>
                <a:cxn ang="0">
                  <a:pos x="connsiteX1" y="connsiteY1"/>
                </a:cxn>
                <a:cxn ang="0">
                  <a:pos x="connsiteX2" y="connsiteY2"/>
                </a:cxn>
                <a:cxn ang="0">
                  <a:pos x="connsiteX3" y="connsiteY3"/>
                </a:cxn>
              </a:cxnLst>
              <a:rect l="l" t="t" r="r" b="b"/>
              <a:pathLst>
                <a:path w="4125951" h="100361">
                  <a:moveTo>
                    <a:pt x="4125951" y="100361"/>
                  </a:moveTo>
                  <a:lnTo>
                    <a:pt x="2698595" y="66907"/>
                  </a:lnTo>
                  <a:lnTo>
                    <a:pt x="624468" y="44605"/>
                  </a:lnTo>
                  <a:cubicBezTo>
                    <a:pt x="174702" y="33454"/>
                    <a:pt x="0" y="0"/>
                    <a:pt x="0" y="0"/>
                  </a:cubicBezTo>
                </a:path>
              </a:pathLst>
            </a:cu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grpSp>
      <p:sp>
        <p:nvSpPr>
          <p:cNvPr id="45" name="Freihandform 44"/>
          <p:cNvSpPr/>
          <p:nvPr/>
        </p:nvSpPr>
        <p:spPr>
          <a:xfrm>
            <a:off x="2520176" y="2932771"/>
            <a:ext cx="3311912" cy="3356517"/>
          </a:xfrm>
          <a:custGeom>
            <a:avLst/>
            <a:gdLst>
              <a:gd name="connsiteX0" fmla="*/ 3311912 w 3311912"/>
              <a:gd name="connsiteY0" fmla="*/ 3356517 h 3356517"/>
              <a:gd name="connsiteX1" fmla="*/ 2453268 w 3311912"/>
              <a:gd name="connsiteY1" fmla="*/ 1315844 h 3356517"/>
              <a:gd name="connsiteX2" fmla="*/ 0 w 3311912"/>
              <a:gd name="connsiteY2" fmla="*/ 0 h 3356517"/>
            </a:gdLst>
            <a:ahLst/>
            <a:cxnLst>
              <a:cxn ang="0">
                <a:pos x="connsiteX0" y="connsiteY0"/>
              </a:cxn>
              <a:cxn ang="0">
                <a:pos x="connsiteX1" y="connsiteY1"/>
              </a:cxn>
              <a:cxn ang="0">
                <a:pos x="connsiteX2" y="connsiteY2"/>
              </a:cxn>
            </a:cxnLst>
            <a:rect l="l" t="t" r="r" b="b"/>
            <a:pathLst>
              <a:path w="3311912" h="3356517">
                <a:moveTo>
                  <a:pt x="3311912" y="3356517"/>
                </a:moveTo>
                <a:cubicBezTo>
                  <a:pt x="3158582" y="2615890"/>
                  <a:pt x="3005253" y="1875263"/>
                  <a:pt x="2453268" y="1315844"/>
                </a:cubicBezTo>
                <a:cubicBezTo>
                  <a:pt x="1901283" y="756425"/>
                  <a:pt x="950641" y="378212"/>
                  <a:pt x="0" y="0"/>
                </a:cubicBezTo>
              </a:path>
            </a:pathLst>
          </a:custGeom>
          <a:ln w="381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3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down)">
                                      <p:cBhvr>
                                        <p:cTn id="12" dur="3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Aufwind am Hang.</a:t>
            </a:r>
            <a:endParaRPr lang="de-DE" dirty="0"/>
          </a:p>
        </p:txBody>
      </p:sp>
      <p:sp>
        <p:nvSpPr>
          <p:cNvPr id="3" name="Inhaltsplatzhalter 2"/>
          <p:cNvSpPr>
            <a:spLocks noGrp="1"/>
          </p:cNvSpPr>
          <p:nvPr>
            <p:ph sz="quarter" idx="1"/>
          </p:nvPr>
        </p:nvSpPr>
        <p:spPr>
          <a:xfrm>
            <a:off x="457200" y="1219200"/>
            <a:ext cx="8229600" cy="5138758"/>
          </a:xfrm>
        </p:spPr>
        <p:txBody>
          <a:bodyPr>
            <a:normAutofit lnSpcReduction="10000"/>
          </a:bodyPr>
          <a:lstStyle/>
          <a:p>
            <a:r>
              <a:rPr lang="de-DE" dirty="0" smtClean="0"/>
              <a:t>Selten nur durch Wind erzeugt</a:t>
            </a:r>
          </a:p>
          <a:p>
            <a:pPr lvl="1"/>
            <a:r>
              <a:rPr lang="de-DE" dirty="0" smtClean="0"/>
              <a:t>Ruhig und böenfrei</a:t>
            </a:r>
          </a:p>
          <a:p>
            <a:r>
              <a:rPr lang="de-DE" dirty="0" smtClean="0"/>
              <a:t>Thermischer Aufwind am Hang</a:t>
            </a:r>
          </a:p>
          <a:p>
            <a:pPr lvl="1"/>
            <a:r>
              <a:rPr lang="de-DE" dirty="0" smtClean="0"/>
              <a:t>Am Hang erwärmte,  aufsteigende Luft (anabatische Strömung) bildet einen Aufwind</a:t>
            </a:r>
          </a:p>
          <a:p>
            <a:pPr lvl="1"/>
            <a:r>
              <a:rPr lang="de-DE" dirty="0" smtClean="0"/>
              <a:t>Konzentriert an günstig gestalteten Pfeilern oder wird durch Einschnitte und Kare geführt   („Düseneffekt“) </a:t>
            </a:r>
          </a:p>
          <a:p>
            <a:pPr lvl="1"/>
            <a:r>
              <a:rPr lang="de-DE" dirty="0" smtClean="0"/>
              <a:t>Aufwinde über dem Grat profitieren von dieser konzentrierten Warmluft</a:t>
            </a:r>
          </a:p>
          <a:p>
            <a:pPr lvl="1"/>
            <a:r>
              <a:rPr lang="de-DE" dirty="0" smtClean="0"/>
              <a:t>Auf Ungleichmäßigen,  turbulenten,  böigen Aufwind gefasst sein</a:t>
            </a:r>
          </a:p>
          <a:p>
            <a:r>
              <a:rPr lang="de-DE" b="1" dirty="0" smtClean="0"/>
              <a:t>Wegen dem geringen Abstand den Aufwind als kurzen Hangaufwind betrachten und mit Hilfe der Hangflugtechnik statt mit Kreisen Höhe gewinnen</a:t>
            </a:r>
            <a:endParaRPr lang="de-DE"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Flugbahn am Hang.</a:t>
            </a:r>
            <a:endParaRPr lang="de-DE" dirty="0"/>
          </a:p>
        </p:txBody>
      </p:sp>
      <p:sp>
        <p:nvSpPr>
          <p:cNvPr id="3" name="Inhaltsplatzhalter 2"/>
          <p:cNvSpPr>
            <a:spLocks noGrp="1"/>
          </p:cNvSpPr>
          <p:nvPr>
            <p:ph sz="quarter" idx="1"/>
          </p:nvPr>
        </p:nvSpPr>
        <p:spPr>
          <a:xfrm>
            <a:off x="457200" y="1219200"/>
            <a:ext cx="8686800" cy="5210196"/>
          </a:xfrm>
        </p:spPr>
        <p:txBody>
          <a:bodyPr>
            <a:normAutofit/>
          </a:bodyPr>
          <a:lstStyle/>
          <a:p>
            <a:pPr>
              <a:buNone/>
            </a:pPr>
            <a:r>
              <a:rPr lang="de-DE" b="1" dirty="0" smtClean="0">
                <a:solidFill>
                  <a:srgbClr val="FF0000"/>
                </a:solidFill>
              </a:rPr>
              <a:t>Ausreichend Abstand</a:t>
            </a:r>
          </a:p>
          <a:p>
            <a:r>
              <a:rPr lang="de-DE" dirty="0" smtClean="0"/>
              <a:t>Die Sicherheit beim Hangflug wird bestimmt durch</a:t>
            </a:r>
          </a:p>
          <a:p>
            <a:pPr lvl="1"/>
            <a:r>
              <a:rPr lang="de-DE" u="sng" dirty="0" smtClean="0"/>
              <a:t>Aktuelle Fahrt</a:t>
            </a:r>
            <a:r>
              <a:rPr lang="de-DE" dirty="0" smtClean="0"/>
              <a:t>;   Regelgröße:  Längsneigung</a:t>
            </a:r>
          </a:p>
          <a:p>
            <a:pPr lvl="1"/>
            <a:r>
              <a:rPr lang="de-DE" u="sng" dirty="0" smtClean="0"/>
              <a:t>Hangneigung</a:t>
            </a:r>
            <a:r>
              <a:rPr lang="de-DE" dirty="0" smtClean="0"/>
              <a:t>;  Vertikaler und Horizontaler Abstand zu Hindernissen</a:t>
            </a:r>
          </a:p>
          <a:p>
            <a:pPr lvl="1"/>
            <a:r>
              <a:rPr lang="de-DE" u="sng" dirty="0" smtClean="0"/>
              <a:t>Flugrichtung</a:t>
            </a:r>
            <a:r>
              <a:rPr lang="de-DE" dirty="0" smtClean="0"/>
              <a:t>;   Winkel der Flugbahn vom oder zum Hang</a:t>
            </a:r>
          </a:p>
          <a:p>
            <a:pPr lvl="1"/>
            <a:r>
              <a:rPr lang="de-DE" u="sng" dirty="0" smtClean="0"/>
              <a:t>Querlage</a:t>
            </a:r>
            <a:r>
              <a:rPr lang="de-DE" dirty="0" smtClean="0"/>
              <a:t>;  Beschleunigung im Kreisflug</a:t>
            </a:r>
          </a:p>
          <a:p>
            <a:pPr lvl="1"/>
            <a:r>
              <a:rPr lang="de-DE" u="sng" dirty="0" smtClean="0"/>
              <a:t>Windversetzung</a:t>
            </a:r>
            <a:r>
              <a:rPr lang="de-DE" dirty="0" smtClean="0"/>
              <a:t>;  Notwendiger Luvwinkel</a:t>
            </a:r>
          </a:p>
          <a:p>
            <a:pPr lvl="1"/>
            <a:r>
              <a:rPr lang="de-DE" u="sng" dirty="0" smtClean="0"/>
              <a:t>Turbulenzgrad</a:t>
            </a:r>
            <a:r>
              <a:rPr lang="de-DE" dirty="0" smtClean="0"/>
              <a:t>;  Schätzung von Auftreten und Stärke von Böen</a:t>
            </a:r>
          </a:p>
          <a:p>
            <a:pPr lvl="1"/>
            <a:r>
              <a:rPr lang="de-DE" u="sng" dirty="0" smtClean="0"/>
              <a:t>Sichtverhältnisse</a:t>
            </a:r>
            <a:r>
              <a:rPr lang="de-DE" dirty="0" smtClean="0"/>
              <a:t>;  Flugzeuge in der Nähe? Wo sind sie jetzt?</a:t>
            </a:r>
          </a:p>
          <a:p>
            <a:pPr lvl="1"/>
            <a:r>
              <a:rPr lang="de-DE" u="sng" dirty="0" smtClean="0"/>
              <a:t>Übungsstand des Piloten</a:t>
            </a:r>
            <a:r>
              <a:rPr lang="de-DE" dirty="0" smtClean="0"/>
              <a:t>; Genauigkeit bei Umsetzung von Vorhaben</a:t>
            </a:r>
          </a:p>
          <a:p>
            <a:r>
              <a:rPr lang="de-DE" dirty="0" smtClean="0"/>
              <a:t>Bei heftigen Böen muss das Flugzeug jederzeit ohne Kollision vom Hang weggebracht werden können</a:t>
            </a:r>
            <a:endParaRPr lang="de-DE" dirty="0"/>
          </a:p>
        </p:txBody>
      </p:sp>
      <p:sp>
        <p:nvSpPr>
          <p:cNvPr id="4" name="Textfeld 3"/>
          <p:cNvSpPr txBox="1"/>
          <p:nvPr/>
        </p:nvSpPr>
        <p:spPr>
          <a:xfrm>
            <a:off x="6072198" y="1214422"/>
            <a:ext cx="3214710" cy="492443"/>
          </a:xfrm>
          <a:prstGeom prst="rect">
            <a:avLst/>
          </a:prstGeom>
          <a:noFill/>
        </p:spPr>
        <p:txBody>
          <a:bodyPr wrap="square" rtlCol="0">
            <a:spAutoFit/>
          </a:bodyPr>
          <a:lstStyle/>
          <a:p>
            <a:r>
              <a:rPr lang="de-DE" sz="2600" b="1" dirty="0" smtClean="0">
                <a:solidFill>
                  <a:srgbClr val="FF0000"/>
                </a:solidFill>
              </a:rPr>
              <a:t>Ausreichend Fahrt</a:t>
            </a:r>
            <a:endParaRPr lang="de-DE" sz="2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iterate type="lt">
                                    <p:tmPct val="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2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1000"/>
                                        <p:tgtEl>
                                          <p:spTgt spid="3">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xEl>
                                              <p:pRg st="9" end="9"/>
                                            </p:txEl>
                                          </p:spTgt>
                                        </p:tgtEl>
                                        <p:attrNameLst>
                                          <p:attrName>style.visibility</p:attrName>
                                        </p:attrNameLst>
                                      </p:cBhvr>
                                      <p:to>
                                        <p:strVal val="visible"/>
                                      </p:to>
                                    </p:set>
                                    <p:animEffect transition="in" filter="fade">
                                      <p:cBhvr>
                                        <p:cTn id="62" dur="1000"/>
                                        <p:tgtEl>
                                          <p:spTgt spid="3">
                                            <p:txEl>
                                              <p:pRg st="9" end="9"/>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Effect transition="in" filter="fade">
                                      <p:cBhvr>
                                        <p:cTn id="67" dur="2000"/>
                                        <p:tgtEl>
                                          <p:spTgt spid="3">
                                            <p:txEl>
                                              <p:pRg st="10" end="1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5" presetClass="emph" presetSubtype="0" repeatCount="4000" fill="hold" nodeType="clickEffect">
                                  <p:stCondLst>
                                    <p:cond delay="0"/>
                                  </p:stCondLst>
                                  <p:iterate type="lt">
                                    <p:tmPct val="0"/>
                                  </p:iterate>
                                  <p:childTnLst>
                                    <p:anim calcmode="discrete" valueType="str">
                                      <p:cBhvr>
                                        <p:cTn id="71" dur="1000" fill="hold"/>
                                        <p:tgtEl>
                                          <p:spTgt spid="3">
                                            <p:txEl>
                                              <p:pRg st="0" end="0"/>
                                            </p:txEl>
                                          </p:spTgt>
                                        </p:tgtEl>
                                        <p:attrNameLst>
                                          <p:attrName>style.visibility</p:attrName>
                                        </p:attrNameLst>
                                      </p:cBhvr>
                                      <p:tavLst>
                                        <p:tav tm="0">
                                          <p:val>
                                            <p:strVal val="hidden"/>
                                          </p:val>
                                        </p:tav>
                                        <p:tav tm="50000">
                                          <p:val>
                                            <p:strVal val="visible"/>
                                          </p:val>
                                        </p:tav>
                                      </p:tavLst>
                                    </p:anim>
                                  </p:childTnLst>
                                </p:cTn>
                              </p:par>
                            </p:childTnLst>
                          </p:cTn>
                        </p:par>
                      </p:childTnLst>
                    </p:cTn>
                  </p:par>
                  <p:par>
                    <p:cTn id="72" fill="hold">
                      <p:stCondLst>
                        <p:cond delay="indefinite"/>
                      </p:stCondLst>
                      <p:childTnLst>
                        <p:par>
                          <p:cTn id="73" fill="hold">
                            <p:stCondLst>
                              <p:cond delay="0"/>
                            </p:stCondLst>
                            <p:childTnLst>
                              <p:par>
                                <p:cTn id="74" presetID="35" presetClass="emph" presetSubtype="0" repeatCount="4000" fill="hold" nodeType="clickEffect">
                                  <p:stCondLst>
                                    <p:cond delay="0"/>
                                  </p:stCondLst>
                                  <p:childTnLst>
                                    <p:anim calcmode="discrete" valueType="str">
                                      <p:cBhvr>
                                        <p:cTn id="75" dur="1000" fill="hold"/>
                                        <p:tgtEl>
                                          <p:spTgt spid="4">
                                            <p:txEl>
                                              <p:pRg st="0" end="0"/>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64"/>
          <p:cNvGrpSpPr/>
          <p:nvPr/>
        </p:nvGrpSpPr>
        <p:grpSpPr>
          <a:xfrm>
            <a:off x="3136810" y="5434018"/>
            <a:ext cx="1072107" cy="714380"/>
            <a:chOff x="5858996" y="4214818"/>
            <a:chExt cx="1072107" cy="714380"/>
          </a:xfrm>
        </p:grpSpPr>
        <p:sp>
          <p:nvSpPr>
            <p:cNvPr id="57" name="Bogen 56"/>
            <p:cNvSpPr/>
            <p:nvPr/>
          </p:nvSpPr>
          <p:spPr>
            <a:xfrm>
              <a:off x="6216723" y="4214818"/>
              <a:ext cx="714380" cy="714380"/>
            </a:xfrm>
            <a:prstGeom prst="arc">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61" name="Bogen 60"/>
            <p:cNvSpPr/>
            <p:nvPr/>
          </p:nvSpPr>
          <p:spPr>
            <a:xfrm rot="5400000">
              <a:off x="6216723" y="4214818"/>
              <a:ext cx="714380" cy="714380"/>
            </a:xfrm>
            <a:prstGeom prst="arc">
              <a:avLst>
                <a:gd name="adj1" fmla="val 16200000"/>
                <a:gd name="adj2" fmla="val 2368514"/>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62" name="Freihandform 61"/>
            <p:cNvSpPr/>
            <p:nvPr/>
          </p:nvSpPr>
          <p:spPr>
            <a:xfrm>
              <a:off x="5858996" y="4568439"/>
              <a:ext cx="493986" cy="283779"/>
            </a:xfrm>
            <a:custGeom>
              <a:avLst/>
              <a:gdLst>
                <a:gd name="connsiteX0" fmla="*/ 493986 w 493986"/>
                <a:gd name="connsiteY0" fmla="*/ 283779 h 283779"/>
                <a:gd name="connsiteX1" fmla="*/ 273269 w 493986"/>
                <a:gd name="connsiteY1" fmla="*/ 84083 h 283779"/>
                <a:gd name="connsiteX2" fmla="*/ 0 w 493986"/>
                <a:gd name="connsiteY2" fmla="*/ 0 h 283779"/>
              </a:gdLst>
              <a:ahLst/>
              <a:cxnLst>
                <a:cxn ang="0">
                  <a:pos x="connsiteX0" y="connsiteY0"/>
                </a:cxn>
                <a:cxn ang="0">
                  <a:pos x="connsiteX1" y="connsiteY1"/>
                </a:cxn>
                <a:cxn ang="0">
                  <a:pos x="connsiteX2" y="connsiteY2"/>
                </a:cxn>
              </a:cxnLst>
              <a:rect l="l" t="t" r="r" b="b"/>
              <a:pathLst>
                <a:path w="493986" h="283779">
                  <a:moveTo>
                    <a:pt x="493986" y="283779"/>
                  </a:moveTo>
                  <a:cubicBezTo>
                    <a:pt x="424793" y="207579"/>
                    <a:pt x="355600" y="131379"/>
                    <a:pt x="273269" y="84083"/>
                  </a:cubicBezTo>
                  <a:cubicBezTo>
                    <a:pt x="190938" y="36787"/>
                    <a:pt x="95469" y="18393"/>
                    <a:pt x="0" y="0"/>
                  </a:cubicBezTo>
                </a:path>
              </a:pathLst>
            </a:cu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cxnSp>
        <p:nvCxnSpPr>
          <p:cNvPr id="134" name="Gerade Verbindung 133"/>
          <p:cNvCxnSpPr/>
          <p:nvPr/>
        </p:nvCxnSpPr>
        <p:spPr>
          <a:xfrm rot="10800000" flipV="1">
            <a:off x="-1" y="3068784"/>
            <a:ext cx="4824797" cy="3026"/>
          </a:xfrm>
          <a:prstGeom prst="line">
            <a:avLst/>
          </a:prstGeom>
          <a:ln w="28575">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p:txBody>
          <a:bodyPr/>
          <a:lstStyle/>
          <a:p>
            <a:r>
              <a:rPr lang="de-DE" dirty="0" smtClean="0"/>
              <a:t>Flugbahn am Hang.</a:t>
            </a:r>
            <a:endParaRPr lang="de-DE" dirty="0"/>
          </a:p>
        </p:txBody>
      </p:sp>
      <p:sp>
        <p:nvSpPr>
          <p:cNvPr id="3" name="Inhaltsplatzhalter 2"/>
          <p:cNvSpPr>
            <a:spLocks noGrp="1"/>
          </p:cNvSpPr>
          <p:nvPr>
            <p:ph sz="quarter" idx="1"/>
          </p:nvPr>
        </p:nvSpPr>
        <p:spPr>
          <a:xfrm>
            <a:off x="457200" y="1219200"/>
            <a:ext cx="8258204" cy="4924444"/>
          </a:xfrm>
        </p:spPr>
        <p:txBody>
          <a:bodyPr>
            <a:normAutofit/>
          </a:bodyPr>
          <a:lstStyle/>
          <a:p>
            <a:r>
              <a:rPr lang="de-DE" dirty="0" smtClean="0"/>
              <a:t>Unterteilt in zwei Hauptabschnitte:</a:t>
            </a:r>
          </a:p>
          <a:p>
            <a:pPr lvl="1"/>
            <a:r>
              <a:rPr lang="de-DE" dirty="0" smtClean="0"/>
              <a:t>Flug parallel zum Hang  („Parallele“)</a:t>
            </a:r>
          </a:p>
          <a:p>
            <a:pPr lvl="1"/>
            <a:endParaRPr lang="de-DE" dirty="0" smtClean="0"/>
          </a:p>
          <a:p>
            <a:pPr lvl="1"/>
            <a:endParaRPr lang="de-DE" dirty="0" smtClean="0"/>
          </a:p>
          <a:p>
            <a:pPr lvl="1"/>
            <a:endParaRPr lang="de-DE" dirty="0" smtClean="0"/>
          </a:p>
          <a:p>
            <a:pPr lvl="1">
              <a:buNone/>
            </a:pPr>
            <a:endParaRPr lang="de-DE" dirty="0" smtClean="0"/>
          </a:p>
          <a:p>
            <a:pPr lvl="1"/>
            <a:r>
              <a:rPr lang="de-DE" dirty="0" smtClean="0"/>
              <a:t>Umkehrkurve  („Kehre“)</a:t>
            </a:r>
          </a:p>
          <a:p>
            <a:pPr lvl="1"/>
            <a:endParaRPr lang="de-DE" dirty="0"/>
          </a:p>
        </p:txBody>
      </p:sp>
      <p:grpSp>
        <p:nvGrpSpPr>
          <p:cNvPr id="5" name="Group 195"/>
          <p:cNvGrpSpPr>
            <a:grpSpLocks/>
          </p:cNvGrpSpPr>
          <p:nvPr/>
        </p:nvGrpSpPr>
        <p:grpSpPr bwMode="auto">
          <a:xfrm rot="16200000">
            <a:off x="4702499" y="2960400"/>
            <a:ext cx="426774" cy="220967"/>
            <a:chOff x="1871" y="6865"/>
            <a:chExt cx="7945" cy="4133"/>
          </a:xfrm>
        </p:grpSpPr>
        <p:sp>
          <p:nvSpPr>
            <p:cNvPr id="16" name="Freeform 216"/>
            <p:cNvSpPr>
              <a:spLocks/>
            </p:cNvSpPr>
            <p:nvPr/>
          </p:nvSpPr>
          <p:spPr bwMode="auto">
            <a:xfrm>
              <a:off x="564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7" name="Freeform 215"/>
            <p:cNvSpPr>
              <a:spLocks/>
            </p:cNvSpPr>
            <p:nvPr/>
          </p:nvSpPr>
          <p:spPr bwMode="auto">
            <a:xfrm>
              <a:off x="5654" y="7227"/>
              <a:ext cx="190" cy="3771"/>
            </a:xfrm>
            <a:custGeom>
              <a:avLst/>
              <a:gdLst/>
              <a:ahLst/>
              <a:cxnLst>
                <a:cxn ang="0">
                  <a:pos x="190" y="6"/>
                </a:cxn>
                <a:cxn ang="0">
                  <a:pos x="130" y="0"/>
                </a:cxn>
                <a:cxn ang="0">
                  <a:pos x="118" y="237"/>
                </a:cxn>
                <a:cxn ang="0">
                  <a:pos x="33" y="2028"/>
                </a:cxn>
                <a:cxn ang="0">
                  <a:pos x="7" y="2434"/>
                </a:cxn>
                <a:cxn ang="0">
                  <a:pos x="4" y="2835"/>
                </a:cxn>
                <a:cxn ang="0">
                  <a:pos x="33" y="3258"/>
                </a:cxn>
                <a:cxn ang="0">
                  <a:pos x="67" y="3473"/>
                </a:cxn>
                <a:cxn ang="0">
                  <a:pos x="143" y="3720"/>
                </a:cxn>
                <a:cxn ang="0">
                  <a:pos x="187" y="3771"/>
                </a:cxn>
              </a:cxnLst>
              <a:rect l="0" t="0" r="r" b="b"/>
              <a:pathLst>
                <a:path w="190" h="3771">
                  <a:moveTo>
                    <a:pt x="190" y="6"/>
                  </a:moveTo>
                  <a:lnTo>
                    <a:pt x="130" y="0"/>
                  </a:lnTo>
                  <a:lnTo>
                    <a:pt x="118" y="237"/>
                  </a:lnTo>
                  <a:lnTo>
                    <a:pt x="33" y="2028"/>
                  </a:lnTo>
                  <a:lnTo>
                    <a:pt x="7" y="2434"/>
                  </a:lnTo>
                  <a:cubicBezTo>
                    <a:pt x="3" y="2569"/>
                    <a:pt x="0" y="2698"/>
                    <a:pt x="4" y="2835"/>
                  </a:cubicBezTo>
                  <a:cubicBezTo>
                    <a:pt x="9" y="2972"/>
                    <a:pt x="23" y="3152"/>
                    <a:pt x="33" y="3258"/>
                  </a:cubicBezTo>
                  <a:cubicBezTo>
                    <a:pt x="43" y="3364"/>
                    <a:pt x="49" y="3396"/>
                    <a:pt x="67" y="3473"/>
                  </a:cubicBezTo>
                  <a:cubicBezTo>
                    <a:pt x="85" y="3550"/>
                    <a:pt x="123" y="3671"/>
                    <a:pt x="143" y="3720"/>
                  </a:cubicBezTo>
                  <a:cubicBezTo>
                    <a:pt x="163" y="3769"/>
                    <a:pt x="177" y="3760"/>
                    <a:pt x="187"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8" name="Freeform 214"/>
            <p:cNvSpPr>
              <a:spLocks/>
            </p:cNvSpPr>
            <p:nvPr/>
          </p:nvSpPr>
          <p:spPr bwMode="auto">
            <a:xfrm>
              <a:off x="5641"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9" name="Freeform 213"/>
            <p:cNvSpPr>
              <a:spLocks/>
            </p:cNvSpPr>
            <p:nvPr/>
          </p:nvSpPr>
          <p:spPr bwMode="auto">
            <a:xfrm>
              <a:off x="1871" y="9235"/>
              <a:ext cx="3821"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0" name="Freeform 212"/>
            <p:cNvSpPr>
              <a:spLocks/>
            </p:cNvSpPr>
            <p:nvPr/>
          </p:nvSpPr>
          <p:spPr bwMode="auto">
            <a:xfrm>
              <a:off x="1902" y="9394"/>
              <a:ext cx="3673"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1" name="Rectangle 211"/>
            <p:cNvSpPr>
              <a:spLocks noChangeArrowheads="1"/>
            </p:cNvSpPr>
            <p:nvPr/>
          </p:nvSpPr>
          <p:spPr bwMode="auto">
            <a:xfrm rot="-8132">
              <a:off x="4137" y="9546"/>
              <a:ext cx="735"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sp>
          <p:nvSpPr>
            <p:cNvPr id="22" name="Freeform 210"/>
            <p:cNvSpPr>
              <a:spLocks/>
            </p:cNvSpPr>
            <p:nvPr/>
          </p:nvSpPr>
          <p:spPr bwMode="auto">
            <a:xfrm flipH="1">
              <a:off x="603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3" name="Freeform 209"/>
            <p:cNvSpPr>
              <a:spLocks/>
            </p:cNvSpPr>
            <p:nvPr/>
          </p:nvSpPr>
          <p:spPr bwMode="auto">
            <a:xfrm>
              <a:off x="5847" y="7227"/>
              <a:ext cx="188" cy="3771"/>
            </a:xfrm>
            <a:custGeom>
              <a:avLst/>
              <a:gdLst/>
              <a:ahLst/>
              <a:cxnLst>
                <a:cxn ang="0">
                  <a:pos x="0" y="6"/>
                </a:cxn>
                <a:cxn ang="0">
                  <a:pos x="60" y="0"/>
                </a:cxn>
                <a:cxn ang="0">
                  <a:pos x="69" y="234"/>
                </a:cxn>
                <a:cxn ang="0">
                  <a:pos x="155" y="2028"/>
                </a:cxn>
                <a:cxn ang="0">
                  <a:pos x="181" y="2434"/>
                </a:cxn>
                <a:cxn ang="0">
                  <a:pos x="184" y="2835"/>
                </a:cxn>
                <a:cxn ang="0">
                  <a:pos x="155" y="3258"/>
                </a:cxn>
                <a:cxn ang="0">
                  <a:pos x="121" y="3473"/>
                </a:cxn>
                <a:cxn ang="0">
                  <a:pos x="45" y="3720"/>
                </a:cxn>
                <a:cxn ang="0">
                  <a:pos x="1" y="3771"/>
                </a:cxn>
              </a:cxnLst>
              <a:rect l="0" t="0" r="r" b="b"/>
              <a:pathLst>
                <a:path w="188" h="3771">
                  <a:moveTo>
                    <a:pt x="0" y="6"/>
                  </a:moveTo>
                  <a:lnTo>
                    <a:pt x="60" y="0"/>
                  </a:lnTo>
                  <a:lnTo>
                    <a:pt x="69" y="234"/>
                  </a:lnTo>
                  <a:lnTo>
                    <a:pt x="155" y="2028"/>
                  </a:lnTo>
                  <a:lnTo>
                    <a:pt x="181" y="2434"/>
                  </a:lnTo>
                  <a:cubicBezTo>
                    <a:pt x="186" y="2568"/>
                    <a:pt x="188" y="2698"/>
                    <a:pt x="184" y="2835"/>
                  </a:cubicBezTo>
                  <a:cubicBezTo>
                    <a:pt x="179" y="2972"/>
                    <a:pt x="165" y="3152"/>
                    <a:pt x="155" y="3258"/>
                  </a:cubicBezTo>
                  <a:cubicBezTo>
                    <a:pt x="145" y="3364"/>
                    <a:pt x="139" y="3396"/>
                    <a:pt x="121" y="3473"/>
                  </a:cubicBezTo>
                  <a:cubicBezTo>
                    <a:pt x="103" y="3550"/>
                    <a:pt x="65" y="3671"/>
                    <a:pt x="45" y="3720"/>
                  </a:cubicBezTo>
                  <a:cubicBezTo>
                    <a:pt x="25" y="3769"/>
                    <a:pt x="11" y="3760"/>
                    <a:pt x="1"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4" name="Freeform 208"/>
            <p:cNvSpPr>
              <a:spLocks/>
            </p:cNvSpPr>
            <p:nvPr/>
          </p:nvSpPr>
          <p:spPr bwMode="auto">
            <a:xfrm flipH="1">
              <a:off x="5844"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5" name="Freeform 207"/>
            <p:cNvSpPr>
              <a:spLocks/>
            </p:cNvSpPr>
            <p:nvPr/>
          </p:nvSpPr>
          <p:spPr bwMode="auto">
            <a:xfrm flipH="1">
              <a:off x="5996" y="9235"/>
              <a:ext cx="3820"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6" name="Freeform 206"/>
            <p:cNvSpPr>
              <a:spLocks/>
            </p:cNvSpPr>
            <p:nvPr/>
          </p:nvSpPr>
          <p:spPr bwMode="auto">
            <a:xfrm flipH="1">
              <a:off x="6113" y="9394"/>
              <a:ext cx="3672"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7" name="Rectangle 205"/>
            <p:cNvSpPr>
              <a:spLocks noChangeArrowheads="1"/>
            </p:cNvSpPr>
            <p:nvPr/>
          </p:nvSpPr>
          <p:spPr bwMode="auto">
            <a:xfrm rot="8132" flipH="1">
              <a:off x="6816" y="9546"/>
              <a:ext cx="734"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grpSp>
          <p:nvGrpSpPr>
            <p:cNvPr id="6" name="Group 201"/>
            <p:cNvGrpSpPr>
              <a:grpSpLocks/>
            </p:cNvGrpSpPr>
            <p:nvPr/>
          </p:nvGrpSpPr>
          <p:grpSpPr bwMode="auto">
            <a:xfrm>
              <a:off x="5269" y="6939"/>
              <a:ext cx="575" cy="510"/>
              <a:chOff x="5310" y="5223"/>
              <a:chExt cx="660" cy="477"/>
            </a:xfrm>
          </p:grpSpPr>
          <p:sp>
            <p:nvSpPr>
              <p:cNvPr id="34" name="Freeform 204"/>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5" name="Freeform 203"/>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6" name="Freeform 202"/>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grpSp>
          <p:nvGrpSpPr>
            <p:cNvPr id="7" name="Group 197"/>
            <p:cNvGrpSpPr>
              <a:grpSpLocks/>
            </p:cNvGrpSpPr>
            <p:nvPr/>
          </p:nvGrpSpPr>
          <p:grpSpPr bwMode="auto">
            <a:xfrm flipH="1">
              <a:off x="5846" y="6939"/>
              <a:ext cx="575" cy="510"/>
              <a:chOff x="5310" y="5223"/>
              <a:chExt cx="660" cy="477"/>
            </a:xfrm>
          </p:grpSpPr>
          <p:sp>
            <p:nvSpPr>
              <p:cNvPr id="31" name="Freeform 200"/>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2" name="Freeform 199"/>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3" name="Freeform 198"/>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sp>
          <p:nvSpPr>
            <p:cNvPr id="30" name="Freeform 196"/>
            <p:cNvSpPr>
              <a:spLocks/>
            </p:cNvSpPr>
            <p:nvPr/>
          </p:nvSpPr>
          <p:spPr bwMode="auto">
            <a:xfrm>
              <a:off x="5828" y="6865"/>
              <a:ext cx="31" cy="127"/>
            </a:xfrm>
            <a:custGeom>
              <a:avLst/>
              <a:gdLst/>
              <a:ahLst/>
              <a:cxnLst>
                <a:cxn ang="0">
                  <a:pos x="21" y="0"/>
                </a:cxn>
                <a:cxn ang="0">
                  <a:pos x="0" y="102"/>
                </a:cxn>
                <a:cxn ang="0">
                  <a:pos x="36" y="102"/>
                </a:cxn>
                <a:cxn ang="0">
                  <a:pos x="21" y="0"/>
                </a:cxn>
              </a:cxnLst>
              <a:rect l="0" t="0" r="r" b="b"/>
              <a:pathLst>
                <a:path w="36" h="119">
                  <a:moveTo>
                    <a:pt x="21" y="0"/>
                  </a:moveTo>
                  <a:lnTo>
                    <a:pt x="0" y="102"/>
                  </a:lnTo>
                  <a:cubicBezTo>
                    <a:pt x="3" y="119"/>
                    <a:pt x="32" y="119"/>
                    <a:pt x="36" y="102"/>
                  </a:cubicBezTo>
                  <a:lnTo>
                    <a:pt x="21" y="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pic>
        <p:nvPicPr>
          <p:cNvPr id="131" name="Grafik 130" descr="Hang 2.gif"/>
          <p:cNvPicPr>
            <a:picLocks noChangeAspect="1"/>
          </p:cNvPicPr>
          <p:nvPr/>
        </p:nvPicPr>
        <p:blipFill>
          <a:blip r:embed="rId3" cstate="print"/>
          <a:stretch>
            <a:fillRect/>
          </a:stretch>
        </p:blipFill>
        <p:spPr>
          <a:xfrm>
            <a:off x="-52382" y="2143116"/>
            <a:ext cx="5410200" cy="742950"/>
          </a:xfrm>
          <a:prstGeom prst="rect">
            <a:avLst/>
          </a:prstGeom>
        </p:spPr>
      </p:pic>
      <p:cxnSp>
        <p:nvCxnSpPr>
          <p:cNvPr id="135" name="Gerade Verbindung 134"/>
          <p:cNvCxnSpPr/>
          <p:nvPr/>
        </p:nvCxnSpPr>
        <p:spPr>
          <a:xfrm rot="10800000">
            <a:off x="1" y="5429264"/>
            <a:ext cx="3857619" cy="1588"/>
          </a:xfrm>
          <a:prstGeom prst="line">
            <a:avLst/>
          </a:prstGeom>
          <a:ln w="28575">
            <a:solidFill>
              <a:srgbClr val="00B050"/>
            </a:solidFill>
            <a:prstDash val="solid"/>
          </a:ln>
        </p:spPr>
        <p:style>
          <a:lnRef idx="1">
            <a:schemeClr val="accent1"/>
          </a:lnRef>
          <a:fillRef idx="0">
            <a:schemeClr val="accent1"/>
          </a:fillRef>
          <a:effectRef idx="0">
            <a:schemeClr val="accent1"/>
          </a:effectRef>
          <a:fontRef idx="minor">
            <a:schemeClr val="tx1"/>
          </a:fontRef>
        </p:style>
      </p:cxnSp>
      <p:grpSp>
        <p:nvGrpSpPr>
          <p:cNvPr id="8" name="Group 195"/>
          <p:cNvGrpSpPr>
            <a:grpSpLocks/>
          </p:cNvGrpSpPr>
          <p:nvPr/>
        </p:nvGrpSpPr>
        <p:grpSpPr bwMode="auto">
          <a:xfrm rot="16200000">
            <a:off x="3683279" y="5317854"/>
            <a:ext cx="426774" cy="220967"/>
            <a:chOff x="1871" y="6865"/>
            <a:chExt cx="7945" cy="4133"/>
          </a:xfrm>
        </p:grpSpPr>
        <p:sp>
          <p:nvSpPr>
            <p:cNvPr id="137" name="Freeform 216"/>
            <p:cNvSpPr>
              <a:spLocks/>
            </p:cNvSpPr>
            <p:nvPr/>
          </p:nvSpPr>
          <p:spPr bwMode="auto">
            <a:xfrm>
              <a:off x="564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8" name="Freeform 215"/>
            <p:cNvSpPr>
              <a:spLocks/>
            </p:cNvSpPr>
            <p:nvPr/>
          </p:nvSpPr>
          <p:spPr bwMode="auto">
            <a:xfrm>
              <a:off x="5654" y="7227"/>
              <a:ext cx="190" cy="3771"/>
            </a:xfrm>
            <a:custGeom>
              <a:avLst/>
              <a:gdLst/>
              <a:ahLst/>
              <a:cxnLst>
                <a:cxn ang="0">
                  <a:pos x="190" y="6"/>
                </a:cxn>
                <a:cxn ang="0">
                  <a:pos x="130" y="0"/>
                </a:cxn>
                <a:cxn ang="0">
                  <a:pos x="118" y="237"/>
                </a:cxn>
                <a:cxn ang="0">
                  <a:pos x="33" y="2028"/>
                </a:cxn>
                <a:cxn ang="0">
                  <a:pos x="7" y="2434"/>
                </a:cxn>
                <a:cxn ang="0">
                  <a:pos x="4" y="2835"/>
                </a:cxn>
                <a:cxn ang="0">
                  <a:pos x="33" y="3258"/>
                </a:cxn>
                <a:cxn ang="0">
                  <a:pos x="67" y="3473"/>
                </a:cxn>
                <a:cxn ang="0">
                  <a:pos x="143" y="3720"/>
                </a:cxn>
                <a:cxn ang="0">
                  <a:pos x="187" y="3771"/>
                </a:cxn>
              </a:cxnLst>
              <a:rect l="0" t="0" r="r" b="b"/>
              <a:pathLst>
                <a:path w="190" h="3771">
                  <a:moveTo>
                    <a:pt x="190" y="6"/>
                  </a:moveTo>
                  <a:lnTo>
                    <a:pt x="130" y="0"/>
                  </a:lnTo>
                  <a:lnTo>
                    <a:pt x="118" y="237"/>
                  </a:lnTo>
                  <a:lnTo>
                    <a:pt x="33" y="2028"/>
                  </a:lnTo>
                  <a:lnTo>
                    <a:pt x="7" y="2434"/>
                  </a:lnTo>
                  <a:cubicBezTo>
                    <a:pt x="3" y="2569"/>
                    <a:pt x="0" y="2698"/>
                    <a:pt x="4" y="2835"/>
                  </a:cubicBezTo>
                  <a:cubicBezTo>
                    <a:pt x="9" y="2972"/>
                    <a:pt x="23" y="3152"/>
                    <a:pt x="33" y="3258"/>
                  </a:cubicBezTo>
                  <a:cubicBezTo>
                    <a:pt x="43" y="3364"/>
                    <a:pt x="49" y="3396"/>
                    <a:pt x="67" y="3473"/>
                  </a:cubicBezTo>
                  <a:cubicBezTo>
                    <a:pt x="85" y="3550"/>
                    <a:pt x="123" y="3671"/>
                    <a:pt x="143" y="3720"/>
                  </a:cubicBezTo>
                  <a:cubicBezTo>
                    <a:pt x="163" y="3769"/>
                    <a:pt x="177" y="3760"/>
                    <a:pt x="187"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9" name="Freeform 214"/>
            <p:cNvSpPr>
              <a:spLocks/>
            </p:cNvSpPr>
            <p:nvPr/>
          </p:nvSpPr>
          <p:spPr bwMode="auto">
            <a:xfrm>
              <a:off x="5641"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0" name="Freeform 213"/>
            <p:cNvSpPr>
              <a:spLocks/>
            </p:cNvSpPr>
            <p:nvPr/>
          </p:nvSpPr>
          <p:spPr bwMode="auto">
            <a:xfrm>
              <a:off x="1871" y="9235"/>
              <a:ext cx="3821"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1" name="Freeform 212"/>
            <p:cNvSpPr>
              <a:spLocks/>
            </p:cNvSpPr>
            <p:nvPr/>
          </p:nvSpPr>
          <p:spPr bwMode="auto">
            <a:xfrm>
              <a:off x="1902" y="9394"/>
              <a:ext cx="3673"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2" name="Rectangle 211"/>
            <p:cNvSpPr>
              <a:spLocks noChangeArrowheads="1"/>
            </p:cNvSpPr>
            <p:nvPr/>
          </p:nvSpPr>
          <p:spPr bwMode="auto">
            <a:xfrm rot="-8132">
              <a:off x="4137" y="9546"/>
              <a:ext cx="735"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sp>
          <p:nvSpPr>
            <p:cNvPr id="143" name="Freeform 210"/>
            <p:cNvSpPr>
              <a:spLocks/>
            </p:cNvSpPr>
            <p:nvPr/>
          </p:nvSpPr>
          <p:spPr bwMode="auto">
            <a:xfrm flipH="1">
              <a:off x="603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4" name="Freeform 209"/>
            <p:cNvSpPr>
              <a:spLocks/>
            </p:cNvSpPr>
            <p:nvPr/>
          </p:nvSpPr>
          <p:spPr bwMode="auto">
            <a:xfrm>
              <a:off x="5847" y="7227"/>
              <a:ext cx="188" cy="3771"/>
            </a:xfrm>
            <a:custGeom>
              <a:avLst/>
              <a:gdLst/>
              <a:ahLst/>
              <a:cxnLst>
                <a:cxn ang="0">
                  <a:pos x="0" y="6"/>
                </a:cxn>
                <a:cxn ang="0">
                  <a:pos x="60" y="0"/>
                </a:cxn>
                <a:cxn ang="0">
                  <a:pos x="69" y="234"/>
                </a:cxn>
                <a:cxn ang="0">
                  <a:pos x="155" y="2028"/>
                </a:cxn>
                <a:cxn ang="0">
                  <a:pos x="181" y="2434"/>
                </a:cxn>
                <a:cxn ang="0">
                  <a:pos x="184" y="2835"/>
                </a:cxn>
                <a:cxn ang="0">
                  <a:pos x="155" y="3258"/>
                </a:cxn>
                <a:cxn ang="0">
                  <a:pos x="121" y="3473"/>
                </a:cxn>
                <a:cxn ang="0">
                  <a:pos x="45" y="3720"/>
                </a:cxn>
                <a:cxn ang="0">
                  <a:pos x="1" y="3771"/>
                </a:cxn>
              </a:cxnLst>
              <a:rect l="0" t="0" r="r" b="b"/>
              <a:pathLst>
                <a:path w="188" h="3771">
                  <a:moveTo>
                    <a:pt x="0" y="6"/>
                  </a:moveTo>
                  <a:lnTo>
                    <a:pt x="60" y="0"/>
                  </a:lnTo>
                  <a:lnTo>
                    <a:pt x="69" y="234"/>
                  </a:lnTo>
                  <a:lnTo>
                    <a:pt x="155" y="2028"/>
                  </a:lnTo>
                  <a:lnTo>
                    <a:pt x="181" y="2434"/>
                  </a:lnTo>
                  <a:cubicBezTo>
                    <a:pt x="186" y="2568"/>
                    <a:pt x="188" y="2698"/>
                    <a:pt x="184" y="2835"/>
                  </a:cubicBezTo>
                  <a:cubicBezTo>
                    <a:pt x="179" y="2972"/>
                    <a:pt x="165" y="3152"/>
                    <a:pt x="155" y="3258"/>
                  </a:cubicBezTo>
                  <a:cubicBezTo>
                    <a:pt x="145" y="3364"/>
                    <a:pt x="139" y="3396"/>
                    <a:pt x="121" y="3473"/>
                  </a:cubicBezTo>
                  <a:cubicBezTo>
                    <a:pt x="103" y="3550"/>
                    <a:pt x="65" y="3671"/>
                    <a:pt x="45" y="3720"/>
                  </a:cubicBezTo>
                  <a:cubicBezTo>
                    <a:pt x="25" y="3769"/>
                    <a:pt x="11" y="3760"/>
                    <a:pt x="1"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5" name="Freeform 208"/>
            <p:cNvSpPr>
              <a:spLocks/>
            </p:cNvSpPr>
            <p:nvPr/>
          </p:nvSpPr>
          <p:spPr bwMode="auto">
            <a:xfrm flipH="1">
              <a:off x="5844"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6" name="Freeform 207"/>
            <p:cNvSpPr>
              <a:spLocks/>
            </p:cNvSpPr>
            <p:nvPr/>
          </p:nvSpPr>
          <p:spPr bwMode="auto">
            <a:xfrm flipH="1">
              <a:off x="5996" y="9235"/>
              <a:ext cx="3820"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7" name="Freeform 206"/>
            <p:cNvSpPr>
              <a:spLocks/>
            </p:cNvSpPr>
            <p:nvPr/>
          </p:nvSpPr>
          <p:spPr bwMode="auto">
            <a:xfrm flipH="1">
              <a:off x="6113" y="9394"/>
              <a:ext cx="3672"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8" name="Rectangle 205"/>
            <p:cNvSpPr>
              <a:spLocks noChangeArrowheads="1"/>
            </p:cNvSpPr>
            <p:nvPr/>
          </p:nvSpPr>
          <p:spPr bwMode="auto">
            <a:xfrm rot="8132" flipH="1">
              <a:off x="6816" y="9546"/>
              <a:ext cx="734"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grpSp>
          <p:nvGrpSpPr>
            <p:cNvPr id="9" name="Group 201"/>
            <p:cNvGrpSpPr>
              <a:grpSpLocks/>
            </p:cNvGrpSpPr>
            <p:nvPr/>
          </p:nvGrpSpPr>
          <p:grpSpPr bwMode="auto">
            <a:xfrm>
              <a:off x="5269" y="6939"/>
              <a:ext cx="575" cy="510"/>
              <a:chOff x="5310" y="5223"/>
              <a:chExt cx="660" cy="477"/>
            </a:xfrm>
          </p:grpSpPr>
          <p:sp>
            <p:nvSpPr>
              <p:cNvPr id="155" name="Freeform 204"/>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56" name="Freeform 203"/>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57" name="Freeform 202"/>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grpSp>
          <p:nvGrpSpPr>
            <p:cNvPr id="10" name="Group 197"/>
            <p:cNvGrpSpPr>
              <a:grpSpLocks/>
            </p:cNvGrpSpPr>
            <p:nvPr/>
          </p:nvGrpSpPr>
          <p:grpSpPr bwMode="auto">
            <a:xfrm flipH="1">
              <a:off x="5846" y="6939"/>
              <a:ext cx="575" cy="510"/>
              <a:chOff x="5310" y="5223"/>
              <a:chExt cx="660" cy="477"/>
            </a:xfrm>
          </p:grpSpPr>
          <p:sp>
            <p:nvSpPr>
              <p:cNvPr id="152" name="Freeform 200"/>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53" name="Freeform 199"/>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54" name="Freeform 198"/>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sp>
          <p:nvSpPr>
            <p:cNvPr id="151" name="Freeform 196"/>
            <p:cNvSpPr>
              <a:spLocks/>
            </p:cNvSpPr>
            <p:nvPr/>
          </p:nvSpPr>
          <p:spPr bwMode="auto">
            <a:xfrm>
              <a:off x="5828" y="6865"/>
              <a:ext cx="31" cy="127"/>
            </a:xfrm>
            <a:custGeom>
              <a:avLst/>
              <a:gdLst/>
              <a:ahLst/>
              <a:cxnLst>
                <a:cxn ang="0">
                  <a:pos x="21" y="0"/>
                </a:cxn>
                <a:cxn ang="0">
                  <a:pos x="0" y="102"/>
                </a:cxn>
                <a:cxn ang="0">
                  <a:pos x="36" y="102"/>
                </a:cxn>
                <a:cxn ang="0">
                  <a:pos x="21" y="0"/>
                </a:cxn>
              </a:cxnLst>
              <a:rect l="0" t="0" r="r" b="b"/>
              <a:pathLst>
                <a:path w="36" h="119">
                  <a:moveTo>
                    <a:pt x="21" y="0"/>
                  </a:moveTo>
                  <a:lnTo>
                    <a:pt x="0" y="102"/>
                  </a:lnTo>
                  <a:cubicBezTo>
                    <a:pt x="3" y="119"/>
                    <a:pt x="32" y="119"/>
                    <a:pt x="36" y="102"/>
                  </a:cubicBezTo>
                  <a:lnTo>
                    <a:pt x="21" y="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pic>
        <p:nvPicPr>
          <p:cNvPr id="158" name="Grafik 157" descr="Hang 2.gif"/>
          <p:cNvPicPr>
            <a:picLocks noChangeAspect="1"/>
          </p:cNvPicPr>
          <p:nvPr/>
        </p:nvPicPr>
        <p:blipFill>
          <a:blip r:embed="rId3" cstate="print"/>
          <a:stretch>
            <a:fillRect/>
          </a:stretch>
        </p:blipFill>
        <p:spPr>
          <a:xfrm>
            <a:off x="-71470" y="4500570"/>
            <a:ext cx="5410200" cy="74295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1000"/>
                                        <p:tgtEl>
                                          <p:spTgt spid="131"/>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0" fill="hold"/>
                                        <p:tgtEl>
                                          <p:spTgt spid="5"/>
                                        </p:tgtEl>
                                        <p:attrNameLst>
                                          <p:attrName>ppt_x</p:attrName>
                                        </p:attrNameLst>
                                      </p:cBhvr>
                                      <p:tavLst>
                                        <p:tav tm="0">
                                          <p:val>
                                            <p:strVal val="0-#ppt_w/2"/>
                                          </p:val>
                                        </p:tav>
                                        <p:tav tm="100000">
                                          <p:val>
                                            <p:strVal val="#ppt_x"/>
                                          </p:val>
                                        </p:tav>
                                      </p:tavLst>
                                    </p:anim>
                                    <p:anim calcmode="lin" valueType="num">
                                      <p:cBhvr additive="base">
                                        <p:cTn id="22" dur="50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34"/>
                                        </p:tgtEl>
                                        <p:attrNameLst>
                                          <p:attrName>style.visibility</p:attrName>
                                        </p:attrNameLst>
                                      </p:cBhvr>
                                      <p:to>
                                        <p:strVal val="visible"/>
                                      </p:to>
                                    </p:set>
                                    <p:anim calcmode="lin" valueType="num">
                                      <p:cBhvr additive="base">
                                        <p:cTn id="25" dur="5000" fill="hold"/>
                                        <p:tgtEl>
                                          <p:spTgt spid="134"/>
                                        </p:tgtEl>
                                        <p:attrNameLst>
                                          <p:attrName>ppt_x</p:attrName>
                                        </p:attrNameLst>
                                      </p:cBhvr>
                                      <p:tavLst>
                                        <p:tav tm="0">
                                          <p:val>
                                            <p:strVal val="0-#ppt_w/2"/>
                                          </p:val>
                                        </p:tav>
                                        <p:tav tm="100000">
                                          <p:val>
                                            <p:strVal val="#ppt_x"/>
                                          </p:val>
                                        </p:tav>
                                      </p:tavLst>
                                    </p:anim>
                                    <p:anim calcmode="lin" valueType="num">
                                      <p:cBhvr additive="base">
                                        <p:cTn id="26" dur="5000" fill="hold"/>
                                        <p:tgtEl>
                                          <p:spTgt spid="13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iterate type="lt">
                                    <p:tmPct val="0"/>
                                  </p:iterate>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58"/>
                                        </p:tgtEl>
                                        <p:attrNameLst>
                                          <p:attrName>style.visibility</p:attrName>
                                        </p:attrNameLst>
                                      </p:cBhvr>
                                      <p:to>
                                        <p:strVal val="visible"/>
                                      </p:to>
                                    </p:set>
                                    <p:animEffect transition="in" filter="fade">
                                      <p:cBhvr>
                                        <p:cTn id="36" dur="1000"/>
                                        <p:tgtEl>
                                          <p:spTgt spid="158"/>
                                        </p:tgtEl>
                                      </p:cBhvr>
                                    </p:animEffect>
                                  </p:childTnLst>
                                </p:cTn>
                              </p:par>
                              <p:par>
                                <p:cTn id="37" presetID="10" presetClass="entr" presetSubtype="0" fill="hold" nodeType="withEffect">
                                  <p:stCondLst>
                                    <p:cond delay="0"/>
                                  </p:stCondLst>
                                  <p:childTnLst>
                                    <p:set>
                                      <p:cBhvr>
                                        <p:cTn id="38" dur="1" fill="hold">
                                          <p:stCondLst>
                                            <p:cond delay="0"/>
                                          </p:stCondLst>
                                        </p:cTn>
                                        <p:tgtEl>
                                          <p:spTgt spid="135"/>
                                        </p:tgtEl>
                                        <p:attrNameLst>
                                          <p:attrName>style.visibility</p:attrName>
                                        </p:attrNameLst>
                                      </p:cBhvr>
                                      <p:to>
                                        <p:strVal val="visible"/>
                                      </p:to>
                                    </p:set>
                                    <p:animEffect transition="in" filter="fade">
                                      <p:cBhvr>
                                        <p:cTn id="39" dur="1000"/>
                                        <p:tgtEl>
                                          <p:spTgt spid="135"/>
                                        </p:tgtEl>
                                      </p:cBhvr>
                                    </p:animEffect>
                                  </p:childTnLst>
                                </p:cTn>
                              </p:par>
                              <p:par>
                                <p:cTn id="40" presetID="10"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childTnLst>
                                </p:cTn>
                              </p:par>
                            </p:childTnLst>
                          </p:cTn>
                        </p:par>
                        <p:par>
                          <p:cTn id="43" fill="hold">
                            <p:stCondLst>
                              <p:cond delay="1000"/>
                            </p:stCondLst>
                            <p:childTnLst>
                              <p:par>
                                <p:cTn id="44" presetID="0" presetClass="path" presetSubtype="0" accel="50000" decel="50000" fill="hold" nodeType="afterEffect">
                                  <p:stCondLst>
                                    <p:cond delay="0"/>
                                  </p:stCondLst>
                                  <p:childTnLst>
                                    <p:animMotion origin="layout" path="M 1.66667E-6 -4.81481E-6 C 0.00694 0.00208 0.00365 0.00093 0.01198 0.00463 C 0.01441 0.00579 0.0191 0.00787 0.0191 0.00787 C 0.02188 0.01343 0.02448 0.01366 0.02865 0.01736 C 0.0309 0.02222 0.03316 0.02616 0.03455 0.03171 C 0.03767 0.05972 0.03247 0.07245 0.02135 0.09352 C 0.02014 0.09583 0.00955 0.10023 0.00712 0.10139 C 0.00469 0.10231 1.66667E-6 0.10463 1.66667E-6 0.10463 C -0.01198 0.10324 -0.02049 0.10069 -0.0309 0.09352 C -0.03507 0.09074 -0.03785 0.08588 -0.04167 0.08241 C -0.04722 0.07176 -0.04062 0.08241 -0.04757 0.07616 C -0.05139 0.07269 -0.05382 0.06759 -0.05833 0.06505 C -0.06059 0.06366 -0.06545 0.06181 -0.06545 0.06181 C -0.07014 0.05556 -0.07431 0.05394 -0.0809 0.05394 " pathEditMode="relative" ptsTypes="fffffffffffffA">
                                      <p:cBhvr>
                                        <p:cTn id="45" dur="5000" fill="hold"/>
                                        <p:tgtEl>
                                          <p:spTgt spid="8"/>
                                        </p:tgtEl>
                                        <p:attrNameLst>
                                          <p:attrName>ppt_x</p:attrName>
                                          <p:attrName>ppt_y</p:attrName>
                                        </p:attrNameLst>
                                      </p:cBhvr>
                                    </p:animMotion>
                                  </p:childTnLst>
                                </p:cTn>
                              </p:par>
                              <p:par>
                                <p:cTn id="46" presetID="22" presetClass="entr" presetSubtype="2"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right)">
                                      <p:cBhvr>
                                        <p:cTn id="48" dur="1000"/>
                                        <p:tgtEl>
                                          <p:spTgt spid="4"/>
                                        </p:tgtEl>
                                      </p:cBhvr>
                                    </p:animEffect>
                                  </p:childTnLst>
                                </p:cTn>
                              </p:par>
                              <p:par>
                                <p:cTn id="49" presetID="8" presetClass="emph" presetSubtype="0" fill="hold" nodeType="withEffect">
                                  <p:stCondLst>
                                    <p:cond delay="0"/>
                                  </p:stCondLst>
                                  <p:childTnLst>
                                    <p:animRot by="10800000">
                                      <p:cBhvr>
                                        <p:cTn id="50" dur="2700" fill="hold"/>
                                        <p:tgtEl>
                                          <p:spTgt spid="8"/>
                                        </p:tgtEl>
                                        <p:attrNameLst>
                                          <p:attrName>r</p:attrName>
                                        </p:attrNameLst>
                                      </p:cBhvr>
                                    </p:animRot>
                                  </p:childTnLst>
                                </p:cTn>
                              </p:par>
                              <p:par>
                                <p:cTn id="51" presetID="8" presetClass="emph" presetSubtype="0" fill="hold" nodeType="withEffect">
                                  <p:stCondLst>
                                    <p:cond delay="2700"/>
                                  </p:stCondLst>
                                  <p:childTnLst>
                                    <p:animRot by="4800000">
                                      <p:cBhvr>
                                        <p:cTn id="52" dur="500" fill="hold"/>
                                        <p:tgtEl>
                                          <p:spTgt spid="8"/>
                                        </p:tgtEl>
                                        <p:attrNameLst>
                                          <p:attrName>r</p:attrName>
                                        </p:attrNameLst>
                                      </p:cBhvr>
                                    </p:animRot>
                                  </p:childTnLst>
                                </p:cTn>
                              </p:par>
                              <p:par>
                                <p:cTn id="53" presetID="8" presetClass="emph" presetSubtype="0" fill="hold" nodeType="withEffect">
                                  <p:stCondLst>
                                    <p:cond delay="3200"/>
                                  </p:stCondLst>
                                  <p:childTnLst>
                                    <p:animRot by="-4800000">
                                      <p:cBhvr>
                                        <p:cTn id="54" dur="7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47"/>
          <p:cNvGrpSpPr/>
          <p:nvPr/>
        </p:nvGrpSpPr>
        <p:grpSpPr>
          <a:xfrm>
            <a:off x="2891773" y="2146532"/>
            <a:ext cx="1441978" cy="955896"/>
            <a:chOff x="5853454" y="4214818"/>
            <a:chExt cx="1077649" cy="714380"/>
          </a:xfrm>
        </p:grpSpPr>
        <p:sp>
          <p:nvSpPr>
            <p:cNvPr id="50" name="Bogen 49"/>
            <p:cNvSpPr/>
            <p:nvPr/>
          </p:nvSpPr>
          <p:spPr>
            <a:xfrm>
              <a:off x="6216723" y="4214818"/>
              <a:ext cx="714380" cy="714380"/>
            </a:xfrm>
            <a:prstGeom prst="arc">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51" name="Bogen 50"/>
            <p:cNvSpPr/>
            <p:nvPr/>
          </p:nvSpPr>
          <p:spPr>
            <a:xfrm rot="5400000">
              <a:off x="6216723" y="4214818"/>
              <a:ext cx="714380" cy="714380"/>
            </a:xfrm>
            <a:prstGeom prst="arc">
              <a:avLst>
                <a:gd name="adj1" fmla="val 16200000"/>
                <a:gd name="adj2" fmla="val 2368514"/>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52" name="Freihandform 51"/>
            <p:cNvSpPr/>
            <p:nvPr/>
          </p:nvSpPr>
          <p:spPr>
            <a:xfrm>
              <a:off x="5853454" y="4561556"/>
              <a:ext cx="493986" cy="283779"/>
            </a:xfrm>
            <a:custGeom>
              <a:avLst/>
              <a:gdLst>
                <a:gd name="connsiteX0" fmla="*/ 493986 w 493986"/>
                <a:gd name="connsiteY0" fmla="*/ 283779 h 283779"/>
                <a:gd name="connsiteX1" fmla="*/ 273269 w 493986"/>
                <a:gd name="connsiteY1" fmla="*/ 84083 h 283779"/>
                <a:gd name="connsiteX2" fmla="*/ 0 w 493986"/>
                <a:gd name="connsiteY2" fmla="*/ 0 h 283779"/>
              </a:gdLst>
              <a:ahLst/>
              <a:cxnLst>
                <a:cxn ang="0">
                  <a:pos x="connsiteX0" y="connsiteY0"/>
                </a:cxn>
                <a:cxn ang="0">
                  <a:pos x="connsiteX1" y="connsiteY1"/>
                </a:cxn>
                <a:cxn ang="0">
                  <a:pos x="connsiteX2" y="connsiteY2"/>
                </a:cxn>
              </a:cxnLst>
              <a:rect l="l" t="t" r="r" b="b"/>
              <a:pathLst>
                <a:path w="493986" h="283779">
                  <a:moveTo>
                    <a:pt x="493986" y="283779"/>
                  </a:moveTo>
                  <a:cubicBezTo>
                    <a:pt x="424793" y="207579"/>
                    <a:pt x="355600" y="131379"/>
                    <a:pt x="273269" y="84083"/>
                  </a:cubicBezTo>
                  <a:cubicBezTo>
                    <a:pt x="190938" y="36787"/>
                    <a:pt x="95469" y="18393"/>
                    <a:pt x="0" y="0"/>
                  </a:cubicBezTo>
                </a:path>
              </a:pathLst>
            </a:cu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sp>
        <p:nvSpPr>
          <p:cNvPr id="2" name="Titel 1"/>
          <p:cNvSpPr>
            <a:spLocks noGrp="1"/>
          </p:cNvSpPr>
          <p:nvPr>
            <p:ph type="title"/>
          </p:nvPr>
        </p:nvSpPr>
        <p:spPr/>
        <p:txBody>
          <a:bodyPr/>
          <a:lstStyle/>
          <a:p>
            <a:r>
              <a:rPr lang="de-DE" dirty="0" smtClean="0"/>
              <a:t>Die Umkehrkurve.</a:t>
            </a:r>
            <a:endParaRPr lang="de-DE" dirty="0"/>
          </a:p>
        </p:txBody>
      </p:sp>
      <p:sp>
        <p:nvSpPr>
          <p:cNvPr id="3" name="Inhaltsplatzhalter 2"/>
          <p:cNvSpPr>
            <a:spLocks noGrp="1"/>
          </p:cNvSpPr>
          <p:nvPr>
            <p:ph sz="quarter" idx="1"/>
          </p:nvPr>
        </p:nvSpPr>
        <p:spPr>
          <a:xfrm>
            <a:off x="928662" y="3214686"/>
            <a:ext cx="7758138" cy="2942274"/>
          </a:xfrm>
        </p:spPr>
        <p:txBody>
          <a:bodyPr wrap="square">
            <a:normAutofit/>
          </a:bodyPr>
          <a:lstStyle/>
          <a:p>
            <a:pPr marL="514350" indent="-514350">
              <a:buNone/>
            </a:pPr>
            <a:r>
              <a:rPr lang="de-DE" sz="2000" dirty="0" smtClean="0"/>
              <a:t>Der Abstand und Winkel zum Hang vergrößern sich.  Es kann mit reduzierter Fahrt geflogen um den Kreisdurchmesser gering zu halten.</a:t>
            </a:r>
          </a:p>
          <a:p>
            <a:pPr marL="514350" indent="-514350">
              <a:buNone/>
            </a:pPr>
            <a:r>
              <a:rPr lang="de-DE" sz="2000" dirty="0" smtClean="0"/>
              <a:t>Hier muss feststehen wann der Kreis ausgeleitet wird</a:t>
            </a:r>
            <a:endParaRPr lang="de-DE" sz="1800" dirty="0" smtClean="0"/>
          </a:p>
          <a:p>
            <a:pPr marL="514350" indent="-514350">
              <a:buNone/>
            </a:pPr>
            <a:r>
              <a:rPr lang="de-DE" sz="2000" dirty="0" smtClean="0"/>
              <a:t>Spätestens hier muss die Kurve eingeleitet sein.</a:t>
            </a:r>
          </a:p>
          <a:p>
            <a:pPr marL="514350" indent="-514350">
              <a:buNone/>
            </a:pPr>
            <a:r>
              <a:rPr lang="de-DE" sz="2000" dirty="0" smtClean="0"/>
              <a:t>Kritische Situation, da sich der Abstand zum Hang verringert und die Flugbahn zum Hang gerichtet ist.</a:t>
            </a:r>
          </a:p>
        </p:txBody>
      </p:sp>
      <p:cxnSp>
        <p:nvCxnSpPr>
          <p:cNvPr id="8" name="Gerade Verbindung 7"/>
          <p:cNvCxnSpPr/>
          <p:nvPr/>
        </p:nvCxnSpPr>
        <p:spPr>
          <a:xfrm rot="10800000">
            <a:off x="1" y="2143116"/>
            <a:ext cx="3857619" cy="1588"/>
          </a:xfrm>
          <a:prstGeom prst="line">
            <a:avLst/>
          </a:prstGeom>
          <a:ln w="28575">
            <a:solidFill>
              <a:srgbClr val="00B050"/>
            </a:solidFill>
            <a:prstDash val="solid"/>
          </a:ln>
        </p:spPr>
        <p:style>
          <a:lnRef idx="1">
            <a:schemeClr val="accent1"/>
          </a:lnRef>
          <a:fillRef idx="0">
            <a:schemeClr val="accent1"/>
          </a:fillRef>
          <a:effectRef idx="0">
            <a:schemeClr val="accent1"/>
          </a:effectRef>
          <a:fontRef idx="minor">
            <a:schemeClr val="tx1"/>
          </a:fontRef>
        </p:style>
      </p:cxnSp>
      <p:grpSp>
        <p:nvGrpSpPr>
          <p:cNvPr id="5" name="Group 195"/>
          <p:cNvGrpSpPr>
            <a:grpSpLocks/>
          </p:cNvGrpSpPr>
          <p:nvPr/>
        </p:nvGrpSpPr>
        <p:grpSpPr bwMode="auto">
          <a:xfrm rot="16200000">
            <a:off x="3683279" y="2031706"/>
            <a:ext cx="426774" cy="220967"/>
            <a:chOff x="1871" y="6865"/>
            <a:chExt cx="7945" cy="4133"/>
          </a:xfrm>
        </p:grpSpPr>
        <p:sp>
          <p:nvSpPr>
            <p:cNvPr id="10" name="Freeform 216"/>
            <p:cNvSpPr>
              <a:spLocks/>
            </p:cNvSpPr>
            <p:nvPr/>
          </p:nvSpPr>
          <p:spPr bwMode="auto">
            <a:xfrm>
              <a:off x="564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 name="Freeform 215"/>
            <p:cNvSpPr>
              <a:spLocks/>
            </p:cNvSpPr>
            <p:nvPr/>
          </p:nvSpPr>
          <p:spPr bwMode="auto">
            <a:xfrm>
              <a:off x="5654" y="7227"/>
              <a:ext cx="190" cy="3771"/>
            </a:xfrm>
            <a:custGeom>
              <a:avLst/>
              <a:gdLst/>
              <a:ahLst/>
              <a:cxnLst>
                <a:cxn ang="0">
                  <a:pos x="190" y="6"/>
                </a:cxn>
                <a:cxn ang="0">
                  <a:pos x="130" y="0"/>
                </a:cxn>
                <a:cxn ang="0">
                  <a:pos x="118" y="237"/>
                </a:cxn>
                <a:cxn ang="0">
                  <a:pos x="33" y="2028"/>
                </a:cxn>
                <a:cxn ang="0">
                  <a:pos x="7" y="2434"/>
                </a:cxn>
                <a:cxn ang="0">
                  <a:pos x="4" y="2835"/>
                </a:cxn>
                <a:cxn ang="0">
                  <a:pos x="33" y="3258"/>
                </a:cxn>
                <a:cxn ang="0">
                  <a:pos x="67" y="3473"/>
                </a:cxn>
                <a:cxn ang="0">
                  <a:pos x="143" y="3720"/>
                </a:cxn>
                <a:cxn ang="0">
                  <a:pos x="187" y="3771"/>
                </a:cxn>
              </a:cxnLst>
              <a:rect l="0" t="0" r="r" b="b"/>
              <a:pathLst>
                <a:path w="190" h="3771">
                  <a:moveTo>
                    <a:pt x="190" y="6"/>
                  </a:moveTo>
                  <a:lnTo>
                    <a:pt x="130" y="0"/>
                  </a:lnTo>
                  <a:lnTo>
                    <a:pt x="118" y="237"/>
                  </a:lnTo>
                  <a:lnTo>
                    <a:pt x="33" y="2028"/>
                  </a:lnTo>
                  <a:lnTo>
                    <a:pt x="7" y="2434"/>
                  </a:lnTo>
                  <a:cubicBezTo>
                    <a:pt x="3" y="2569"/>
                    <a:pt x="0" y="2698"/>
                    <a:pt x="4" y="2835"/>
                  </a:cubicBezTo>
                  <a:cubicBezTo>
                    <a:pt x="9" y="2972"/>
                    <a:pt x="23" y="3152"/>
                    <a:pt x="33" y="3258"/>
                  </a:cubicBezTo>
                  <a:cubicBezTo>
                    <a:pt x="43" y="3364"/>
                    <a:pt x="49" y="3396"/>
                    <a:pt x="67" y="3473"/>
                  </a:cubicBezTo>
                  <a:cubicBezTo>
                    <a:pt x="85" y="3550"/>
                    <a:pt x="123" y="3671"/>
                    <a:pt x="143" y="3720"/>
                  </a:cubicBezTo>
                  <a:cubicBezTo>
                    <a:pt x="163" y="3769"/>
                    <a:pt x="177" y="3760"/>
                    <a:pt x="187"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 name="Freeform 214"/>
            <p:cNvSpPr>
              <a:spLocks/>
            </p:cNvSpPr>
            <p:nvPr/>
          </p:nvSpPr>
          <p:spPr bwMode="auto">
            <a:xfrm>
              <a:off x="5641"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 name="Freeform 213"/>
            <p:cNvSpPr>
              <a:spLocks/>
            </p:cNvSpPr>
            <p:nvPr/>
          </p:nvSpPr>
          <p:spPr bwMode="auto">
            <a:xfrm>
              <a:off x="1871" y="9235"/>
              <a:ext cx="3821"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 name="Freeform 212"/>
            <p:cNvSpPr>
              <a:spLocks/>
            </p:cNvSpPr>
            <p:nvPr/>
          </p:nvSpPr>
          <p:spPr bwMode="auto">
            <a:xfrm>
              <a:off x="1902" y="9394"/>
              <a:ext cx="3673"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5" name="Rectangle 211"/>
            <p:cNvSpPr>
              <a:spLocks noChangeArrowheads="1"/>
            </p:cNvSpPr>
            <p:nvPr/>
          </p:nvSpPr>
          <p:spPr bwMode="auto">
            <a:xfrm rot="-8132">
              <a:off x="4137" y="9546"/>
              <a:ext cx="735"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sp>
          <p:nvSpPr>
            <p:cNvPr id="16" name="Freeform 210"/>
            <p:cNvSpPr>
              <a:spLocks/>
            </p:cNvSpPr>
            <p:nvPr/>
          </p:nvSpPr>
          <p:spPr bwMode="auto">
            <a:xfrm flipH="1">
              <a:off x="603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7" name="Freeform 209"/>
            <p:cNvSpPr>
              <a:spLocks/>
            </p:cNvSpPr>
            <p:nvPr/>
          </p:nvSpPr>
          <p:spPr bwMode="auto">
            <a:xfrm>
              <a:off x="5847" y="7227"/>
              <a:ext cx="188" cy="3771"/>
            </a:xfrm>
            <a:custGeom>
              <a:avLst/>
              <a:gdLst/>
              <a:ahLst/>
              <a:cxnLst>
                <a:cxn ang="0">
                  <a:pos x="0" y="6"/>
                </a:cxn>
                <a:cxn ang="0">
                  <a:pos x="60" y="0"/>
                </a:cxn>
                <a:cxn ang="0">
                  <a:pos x="69" y="234"/>
                </a:cxn>
                <a:cxn ang="0">
                  <a:pos x="155" y="2028"/>
                </a:cxn>
                <a:cxn ang="0">
                  <a:pos x="181" y="2434"/>
                </a:cxn>
                <a:cxn ang="0">
                  <a:pos x="184" y="2835"/>
                </a:cxn>
                <a:cxn ang="0">
                  <a:pos x="155" y="3258"/>
                </a:cxn>
                <a:cxn ang="0">
                  <a:pos x="121" y="3473"/>
                </a:cxn>
                <a:cxn ang="0">
                  <a:pos x="45" y="3720"/>
                </a:cxn>
                <a:cxn ang="0">
                  <a:pos x="1" y="3771"/>
                </a:cxn>
              </a:cxnLst>
              <a:rect l="0" t="0" r="r" b="b"/>
              <a:pathLst>
                <a:path w="188" h="3771">
                  <a:moveTo>
                    <a:pt x="0" y="6"/>
                  </a:moveTo>
                  <a:lnTo>
                    <a:pt x="60" y="0"/>
                  </a:lnTo>
                  <a:lnTo>
                    <a:pt x="69" y="234"/>
                  </a:lnTo>
                  <a:lnTo>
                    <a:pt x="155" y="2028"/>
                  </a:lnTo>
                  <a:lnTo>
                    <a:pt x="181" y="2434"/>
                  </a:lnTo>
                  <a:cubicBezTo>
                    <a:pt x="186" y="2568"/>
                    <a:pt x="188" y="2698"/>
                    <a:pt x="184" y="2835"/>
                  </a:cubicBezTo>
                  <a:cubicBezTo>
                    <a:pt x="179" y="2972"/>
                    <a:pt x="165" y="3152"/>
                    <a:pt x="155" y="3258"/>
                  </a:cubicBezTo>
                  <a:cubicBezTo>
                    <a:pt x="145" y="3364"/>
                    <a:pt x="139" y="3396"/>
                    <a:pt x="121" y="3473"/>
                  </a:cubicBezTo>
                  <a:cubicBezTo>
                    <a:pt x="103" y="3550"/>
                    <a:pt x="65" y="3671"/>
                    <a:pt x="45" y="3720"/>
                  </a:cubicBezTo>
                  <a:cubicBezTo>
                    <a:pt x="25" y="3769"/>
                    <a:pt x="11" y="3760"/>
                    <a:pt x="1"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8" name="Freeform 208"/>
            <p:cNvSpPr>
              <a:spLocks/>
            </p:cNvSpPr>
            <p:nvPr/>
          </p:nvSpPr>
          <p:spPr bwMode="auto">
            <a:xfrm flipH="1">
              <a:off x="5844"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9" name="Freeform 207"/>
            <p:cNvSpPr>
              <a:spLocks/>
            </p:cNvSpPr>
            <p:nvPr/>
          </p:nvSpPr>
          <p:spPr bwMode="auto">
            <a:xfrm flipH="1">
              <a:off x="5996" y="9235"/>
              <a:ext cx="3820"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0" name="Freeform 206"/>
            <p:cNvSpPr>
              <a:spLocks/>
            </p:cNvSpPr>
            <p:nvPr/>
          </p:nvSpPr>
          <p:spPr bwMode="auto">
            <a:xfrm flipH="1">
              <a:off x="6113" y="9394"/>
              <a:ext cx="3672"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1" name="Rectangle 205"/>
            <p:cNvSpPr>
              <a:spLocks noChangeArrowheads="1"/>
            </p:cNvSpPr>
            <p:nvPr/>
          </p:nvSpPr>
          <p:spPr bwMode="auto">
            <a:xfrm rot="8132" flipH="1">
              <a:off x="6816" y="9546"/>
              <a:ext cx="734"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grpSp>
          <p:nvGrpSpPr>
            <p:cNvPr id="6" name="Group 201"/>
            <p:cNvGrpSpPr>
              <a:grpSpLocks/>
            </p:cNvGrpSpPr>
            <p:nvPr/>
          </p:nvGrpSpPr>
          <p:grpSpPr bwMode="auto">
            <a:xfrm>
              <a:off x="5269" y="6939"/>
              <a:ext cx="575" cy="510"/>
              <a:chOff x="5310" y="5223"/>
              <a:chExt cx="660" cy="477"/>
            </a:xfrm>
          </p:grpSpPr>
          <p:sp>
            <p:nvSpPr>
              <p:cNvPr id="28" name="Freeform 204"/>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9" name="Freeform 203"/>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0" name="Freeform 202"/>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grpSp>
          <p:nvGrpSpPr>
            <p:cNvPr id="7" name="Group 197"/>
            <p:cNvGrpSpPr>
              <a:grpSpLocks/>
            </p:cNvGrpSpPr>
            <p:nvPr/>
          </p:nvGrpSpPr>
          <p:grpSpPr bwMode="auto">
            <a:xfrm flipH="1">
              <a:off x="5846" y="6939"/>
              <a:ext cx="575" cy="510"/>
              <a:chOff x="5310" y="5223"/>
              <a:chExt cx="660" cy="477"/>
            </a:xfrm>
          </p:grpSpPr>
          <p:sp>
            <p:nvSpPr>
              <p:cNvPr id="25" name="Freeform 200"/>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6" name="Freeform 199"/>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7" name="Freeform 198"/>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sp>
          <p:nvSpPr>
            <p:cNvPr id="24" name="Freeform 196"/>
            <p:cNvSpPr>
              <a:spLocks/>
            </p:cNvSpPr>
            <p:nvPr/>
          </p:nvSpPr>
          <p:spPr bwMode="auto">
            <a:xfrm>
              <a:off x="5828" y="6865"/>
              <a:ext cx="31" cy="127"/>
            </a:xfrm>
            <a:custGeom>
              <a:avLst/>
              <a:gdLst/>
              <a:ahLst/>
              <a:cxnLst>
                <a:cxn ang="0">
                  <a:pos x="21" y="0"/>
                </a:cxn>
                <a:cxn ang="0">
                  <a:pos x="0" y="102"/>
                </a:cxn>
                <a:cxn ang="0">
                  <a:pos x="36" y="102"/>
                </a:cxn>
                <a:cxn ang="0">
                  <a:pos x="21" y="0"/>
                </a:cxn>
              </a:cxnLst>
              <a:rect l="0" t="0" r="r" b="b"/>
              <a:pathLst>
                <a:path w="36" h="119">
                  <a:moveTo>
                    <a:pt x="21" y="0"/>
                  </a:moveTo>
                  <a:lnTo>
                    <a:pt x="0" y="102"/>
                  </a:lnTo>
                  <a:cubicBezTo>
                    <a:pt x="3" y="119"/>
                    <a:pt x="32" y="119"/>
                    <a:pt x="36" y="102"/>
                  </a:cubicBezTo>
                  <a:lnTo>
                    <a:pt x="21" y="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pic>
        <p:nvPicPr>
          <p:cNvPr id="31" name="Grafik 30" descr="Hang 2.gif"/>
          <p:cNvPicPr>
            <a:picLocks noChangeAspect="1"/>
          </p:cNvPicPr>
          <p:nvPr/>
        </p:nvPicPr>
        <p:blipFill>
          <a:blip r:embed="rId3" cstate="print"/>
          <a:stretch>
            <a:fillRect/>
          </a:stretch>
        </p:blipFill>
        <p:spPr>
          <a:xfrm>
            <a:off x="-71470" y="1214422"/>
            <a:ext cx="5410200" cy="742950"/>
          </a:xfrm>
          <a:prstGeom prst="rect">
            <a:avLst/>
          </a:prstGeom>
        </p:spPr>
      </p:pic>
      <p:sp>
        <p:nvSpPr>
          <p:cNvPr id="33" name="Textfeld 32"/>
          <p:cNvSpPr txBox="1"/>
          <p:nvPr/>
        </p:nvSpPr>
        <p:spPr>
          <a:xfrm>
            <a:off x="5429256" y="1214422"/>
            <a:ext cx="3286148" cy="2031325"/>
          </a:xfrm>
          <a:prstGeom prst="rect">
            <a:avLst/>
          </a:prstGeom>
          <a:noFill/>
        </p:spPr>
        <p:txBody>
          <a:bodyPr wrap="square" rtlCol="0">
            <a:spAutoFit/>
          </a:bodyPr>
          <a:lstStyle/>
          <a:p>
            <a:r>
              <a:rPr lang="de-DE" dirty="0" smtClean="0"/>
              <a:t>An jeder Stelle muss die richtige Fahrt anliegen.             </a:t>
            </a:r>
          </a:p>
          <a:p>
            <a:r>
              <a:rPr lang="de-DE" dirty="0" smtClean="0"/>
              <a:t>  Faktoren:</a:t>
            </a:r>
          </a:p>
          <a:p>
            <a:pPr lvl="1">
              <a:buClr>
                <a:schemeClr val="accent1"/>
              </a:buClr>
              <a:buSzPct val="76000"/>
              <a:buFont typeface="Wingdings 3" pitchFamily="18" charset="2"/>
              <a:buChar char=""/>
            </a:pPr>
            <a:r>
              <a:rPr lang="de-DE" dirty="0" smtClean="0"/>
              <a:t> Bahnneigung</a:t>
            </a:r>
          </a:p>
          <a:p>
            <a:pPr lvl="1">
              <a:buClr>
                <a:schemeClr val="accent1"/>
              </a:buClr>
              <a:buSzPct val="76000"/>
              <a:buFont typeface="Wingdings 3" pitchFamily="18" charset="2"/>
              <a:buChar char=""/>
            </a:pPr>
            <a:r>
              <a:rPr lang="de-DE" dirty="0" smtClean="0"/>
              <a:t> Widerstand</a:t>
            </a:r>
          </a:p>
          <a:p>
            <a:pPr lvl="1">
              <a:buClr>
                <a:schemeClr val="accent1"/>
              </a:buClr>
              <a:buSzPct val="76000"/>
              <a:buFont typeface="Wingdings 3" pitchFamily="18" charset="2"/>
              <a:buChar char=""/>
            </a:pPr>
            <a:r>
              <a:rPr lang="de-DE" dirty="0" smtClean="0"/>
              <a:t> Strömungsverhältnisse</a:t>
            </a:r>
          </a:p>
          <a:p>
            <a:r>
              <a:rPr lang="de-DE" dirty="0" smtClean="0"/>
              <a:t>            ( </a:t>
            </a:r>
            <a:r>
              <a:rPr lang="de-DE" sz="1600" dirty="0" smtClean="0">
                <a:sym typeface="Wingdings" pitchFamily="2" charset="2"/>
              </a:rPr>
              <a:t></a:t>
            </a:r>
            <a:r>
              <a:rPr lang="de-DE" dirty="0" smtClean="0">
                <a:sym typeface="Wingdings" pitchFamily="2" charset="2"/>
              </a:rPr>
              <a:t> Böen, Turbulenzen )</a:t>
            </a:r>
            <a:endParaRPr lang="de-DE" dirty="0"/>
          </a:p>
        </p:txBody>
      </p:sp>
      <p:sp>
        <p:nvSpPr>
          <p:cNvPr id="34" name="Textfeld 33"/>
          <p:cNvSpPr txBox="1"/>
          <p:nvPr/>
        </p:nvSpPr>
        <p:spPr>
          <a:xfrm>
            <a:off x="4214810" y="1978468"/>
            <a:ext cx="214314" cy="369332"/>
          </a:xfrm>
          <a:prstGeom prst="rect">
            <a:avLst/>
          </a:prstGeom>
          <a:noFill/>
        </p:spPr>
        <p:txBody>
          <a:bodyPr wrap="square" rtlCol="0">
            <a:spAutoFit/>
          </a:bodyPr>
          <a:lstStyle/>
          <a:p>
            <a:r>
              <a:rPr lang="de-DE" dirty="0" smtClean="0"/>
              <a:t>1</a:t>
            </a:r>
            <a:endParaRPr lang="de-DE" dirty="0"/>
          </a:p>
        </p:txBody>
      </p:sp>
      <p:sp>
        <p:nvSpPr>
          <p:cNvPr id="35" name="Textfeld 34"/>
          <p:cNvSpPr txBox="1"/>
          <p:nvPr/>
        </p:nvSpPr>
        <p:spPr>
          <a:xfrm>
            <a:off x="3878034" y="2725608"/>
            <a:ext cx="214314" cy="369332"/>
          </a:xfrm>
          <a:prstGeom prst="rect">
            <a:avLst/>
          </a:prstGeom>
          <a:noFill/>
        </p:spPr>
        <p:txBody>
          <a:bodyPr wrap="square" rtlCol="0">
            <a:spAutoFit/>
          </a:bodyPr>
          <a:lstStyle/>
          <a:p>
            <a:r>
              <a:rPr lang="de-DE" dirty="0" smtClean="0"/>
              <a:t>2</a:t>
            </a:r>
            <a:endParaRPr lang="de-DE" dirty="0"/>
          </a:p>
        </p:txBody>
      </p:sp>
      <p:sp>
        <p:nvSpPr>
          <p:cNvPr id="36" name="Ellipse 35"/>
          <p:cNvSpPr/>
          <p:nvPr/>
        </p:nvSpPr>
        <p:spPr>
          <a:xfrm>
            <a:off x="4121600" y="2192782"/>
            <a:ext cx="142876" cy="14287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7" name="Ellipse 36"/>
          <p:cNvSpPr/>
          <p:nvPr/>
        </p:nvSpPr>
        <p:spPr>
          <a:xfrm>
            <a:off x="3960358" y="3023502"/>
            <a:ext cx="142876" cy="14287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8" name="Textfeld 37"/>
          <p:cNvSpPr txBox="1"/>
          <p:nvPr/>
        </p:nvSpPr>
        <p:spPr>
          <a:xfrm>
            <a:off x="-32" y="3214686"/>
            <a:ext cx="857256" cy="400110"/>
          </a:xfrm>
          <a:prstGeom prst="rect">
            <a:avLst/>
          </a:prstGeom>
          <a:noFill/>
        </p:spPr>
        <p:txBody>
          <a:bodyPr wrap="square" rtlCol="0">
            <a:spAutoFit/>
          </a:bodyPr>
          <a:lstStyle/>
          <a:p>
            <a:pPr marL="457200" indent="-457200" algn="r"/>
            <a:r>
              <a:rPr lang="de-DE" sz="2000" dirty="0" smtClean="0"/>
              <a:t> 1. - 2</a:t>
            </a:r>
            <a:r>
              <a:rPr lang="de-DE" dirty="0" smtClean="0"/>
              <a:t>.</a:t>
            </a:r>
          </a:p>
        </p:txBody>
      </p:sp>
      <p:sp>
        <p:nvSpPr>
          <p:cNvPr id="40" name="Textfeld 39"/>
          <p:cNvSpPr txBox="1"/>
          <p:nvPr/>
        </p:nvSpPr>
        <p:spPr>
          <a:xfrm>
            <a:off x="0" y="4214818"/>
            <a:ext cx="857256" cy="400110"/>
          </a:xfrm>
          <a:prstGeom prst="rect">
            <a:avLst/>
          </a:prstGeom>
          <a:noFill/>
        </p:spPr>
        <p:txBody>
          <a:bodyPr wrap="square" rtlCol="0">
            <a:spAutoFit/>
          </a:bodyPr>
          <a:lstStyle/>
          <a:p>
            <a:pPr marL="457200" indent="-457200" algn="r"/>
            <a:r>
              <a:rPr lang="de-DE" sz="2000" dirty="0" smtClean="0"/>
              <a:t>2</a:t>
            </a:r>
            <a:r>
              <a:rPr lang="de-DE" dirty="0" smtClean="0"/>
              <a:t>.</a:t>
            </a:r>
          </a:p>
        </p:txBody>
      </p:sp>
      <p:sp>
        <p:nvSpPr>
          <p:cNvPr id="41" name="Ellipse 40"/>
          <p:cNvSpPr/>
          <p:nvPr/>
        </p:nvSpPr>
        <p:spPr>
          <a:xfrm>
            <a:off x="3394971" y="2829603"/>
            <a:ext cx="142876" cy="14287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2" name="Textfeld 41"/>
          <p:cNvSpPr txBox="1"/>
          <p:nvPr/>
        </p:nvSpPr>
        <p:spPr>
          <a:xfrm>
            <a:off x="3169776" y="2812594"/>
            <a:ext cx="214314" cy="369332"/>
          </a:xfrm>
          <a:prstGeom prst="rect">
            <a:avLst/>
          </a:prstGeom>
          <a:noFill/>
        </p:spPr>
        <p:txBody>
          <a:bodyPr wrap="square" rtlCol="0">
            <a:spAutoFit/>
          </a:bodyPr>
          <a:lstStyle/>
          <a:p>
            <a:r>
              <a:rPr lang="de-DE" dirty="0" smtClean="0"/>
              <a:t>3</a:t>
            </a:r>
            <a:endParaRPr lang="de-DE" dirty="0"/>
          </a:p>
        </p:txBody>
      </p:sp>
      <p:sp>
        <p:nvSpPr>
          <p:cNvPr id="43" name="Textfeld 42"/>
          <p:cNvSpPr txBox="1"/>
          <p:nvPr/>
        </p:nvSpPr>
        <p:spPr>
          <a:xfrm>
            <a:off x="0" y="4607388"/>
            <a:ext cx="857256" cy="400110"/>
          </a:xfrm>
          <a:prstGeom prst="rect">
            <a:avLst/>
          </a:prstGeom>
          <a:noFill/>
        </p:spPr>
        <p:txBody>
          <a:bodyPr wrap="square" rtlCol="0">
            <a:spAutoFit/>
          </a:bodyPr>
          <a:lstStyle/>
          <a:p>
            <a:pPr marL="457200" indent="-457200" algn="r"/>
            <a:r>
              <a:rPr lang="de-DE" sz="2000" dirty="0" smtClean="0"/>
              <a:t>3</a:t>
            </a:r>
            <a:r>
              <a:rPr lang="de-DE" dirty="0" smtClean="0"/>
              <a:t>.</a:t>
            </a:r>
          </a:p>
        </p:txBody>
      </p:sp>
      <p:sp>
        <p:nvSpPr>
          <p:cNvPr id="44" name="Textfeld 43"/>
          <p:cNvSpPr txBox="1"/>
          <p:nvPr/>
        </p:nvSpPr>
        <p:spPr>
          <a:xfrm>
            <a:off x="0" y="4964579"/>
            <a:ext cx="857256" cy="400110"/>
          </a:xfrm>
          <a:prstGeom prst="rect">
            <a:avLst/>
          </a:prstGeom>
          <a:noFill/>
        </p:spPr>
        <p:txBody>
          <a:bodyPr wrap="square" rtlCol="0">
            <a:spAutoFit/>
          </a:bodyPr>
          <a:lstStyle/>
          <a:p>
            <a:pPr marL="457200" indent="-457200" algn="r"/>
            <a:r>
              <a:rPr lang="de-DE" sz="2000" dirty="0" smtClean="0"/>
              <a:t>Ab 3.</a:t>
            </a:r>
            <a:endParaRPr lang="de-DE" dirty="0" smtClean="0"/>
          </a:p>
        </p:txBody>
      </p:sp>
      <p:sp>
        <p:nvSpPr>
          <p:cNvPr id="46" name="Textfeld 45"/>
          <p:cNvSpPr txBox="1"/>
          <p:nvPr/>
        </p:nvSpPr>
        <p:spPr>
          <a:xfrm>
            <a:off x="285720" y="5929330"/>
            <a:ext cx="8664167" cy="369332"/>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de-DE" b="1" dirty="0" smtClean="0"/>
              <a:t>Empfehlung:</a:t>
            </a:r>
            <a:r>
              <a:rPr lang="de-DE" dirty="0" smtClean="0"/>
              <a:t>  Abbau der Schräglage schon ab 3. um eine enge Kurve bei 4.  zu vermeiden.</a:t>
            </a:r>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0" presetClass="path" presetSubtype="0" accel="50000" decel="50000" fill="hold" nodeType="clickEffect">
                                  <p:stCondLst>
                                    <p:cond delay="0"/>
                                  </p:stCondLst>
                                  <p:childTnLst>
                                    <p:animMotion origin="layout" path="M -0.01944 1.48148E-6 C -0.00798 0.00092 -0.00017 0.00139 0.01024 0.00486 C 0.01476 0.00856 0.02274 0.01342 0.02813 0.01597 C 0.02934 0.01759 0.03038 0.01921 0.03177 0.0206 C 0.03403 0.02292 0.03889 0.02708 0.03889 0.02731 C 0.04219 0.03333 0.04306 0.03866 0.04479 0.04606 C 0.04549 0.0493 0.04722 0.05555 0.04722 0.05579 C 0.04653 0.07616 0.04827 0.10764 0.03646 0.12546 C 0.03073 0.13403 0.02604 0.1368 0.01858 0.1412 C 0.01511 0.14329 0.01146 0.14444 0.00799 0.14606 C 0.00677 0.14653 0.00434 0.14768 0.00434 0.14792 C -0.00521 0.14722 -0.01458 0.14699 -0.02413 0.14606 C -0.03246 0.14514 -0.04253 0.13009 -0.04913 0.12384 C -0.05191 0.11829 -0.05469 0.11481 -0.05868 0.11111 C -0.06441 0.09977 -0.05746 0.11134 -0.06476 0.10486 C -0.06614 0.1037 -0.06684 0.10139 -0.06823 0.1 C -0.07309 0.09491 -0.07743 0.09259 -0.08246 0.08889 C -0.09166 0.08217 -0.09618 0.07616 -0.10746 0.07616 " pathEditMode="relative" rAng="0" ptsTypes="fffffffffffffffffA">
                                      <p:cBhvr>
                                        <p:cTn id="17" dur="5000" fill="hold"/>
                                        <p:tgtEl>
                                          <p:spTgt spid="5"/>
                                        </p:tgtEl>
                                        <p:attrNameLst>
                                          <p:attrName>ppt_x</p:attrName>
                                          <p:attrName>ppt_y</p:attrName>
                                        </p:attrNameLst>
                                      </p:cBhvr>
                                      <p:rCtr x="-10" y="74"/>
                                    </p:animMotion>
                                  </p:childTnLst>
                                </p:cTn>
                              </p:par>
                              <p:par>
                                <p:cTn id="18" presetID="22" presetClass="entr" presetSubtype="2"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2000"/>
                                        <p:tgtEl>
                                          <p:spTgt spid="4"/>
                                        </p:tgtEl>
                                      </p:cBhvr>
                                    </p:animEffect>
                                  </p:childTnLst>
                                </p:cTn>
                              </p:par>
                              <p:par>
                                <p:cTn id="21" presetID="8" presetClass="emph" presetSubtype="0" fill="hold" nodeType="withEffect">
                                  <p:stCondLst>
                                    <p:cond delay="0"/>
                                  </p:stCondLst>
                                  <p:childTnLst>
                                    <p:animRot by="10800000">
                                      <p:cBhvr>
                                        <p:cTn id="22" dur="2700" fill="hold"/>
                                        <p:tgtEl>
                                          <p:spTgt spid="5"/>
                                        </p:tgtEl>
                                        <p:attrNameLst>
                                          <p:attrName>r</p:attrName>
                                        </p:attrNameLst>
                                      </p:cBhvr>
                                    </p:animRot>
                                  </p:childTnLst>
                                </p:cTn>
                              </p:par>
                              <p:par>
                                <p:cTn id="23" presetID="8" presetClass="emph" presetSubtype="0" fill="hold" nodeType="withEffect">
                                  <p:stCondLst>
                                    <p:cond delay="2700"/>
                                  </p:stCondLst>
                                  <p:childTnLst>
                                    <p:animRot by="4800000">
                                      <p:cBhvr>
                                        <p:cTn id="24" dur="500" fill="hold"/>
                                        <p:tgtEl>
                                          <p:spTgt spid="5"/>
                                        </p:tgtEl>
                                        <p:attrNameLst>
                                          <p:attrName>r</p:attrName>
                                        </p:attrNameLst>
                                      </p:cBhvr>
                                    </p:animRot>
                                  </p:childTnLst>
                                </p:cTn>
                              </p:par>
                              <p:par>
                                <p:cTn id="25" presetID="8" presetClass="emph" presetSubtype="0" fill="hold" nodeType="withEffect">
                                  <p:stCondLst>
                                    <p:cond delay="3200"/>
                                  </p:stCondLst>
                                  <p:childTnLst>
                                    <p:animRot by="-4800000">
                                      <p:cBhvr>
                                        <p:cTn id="26" dur="700" fill="hold"/>
                                        <p:tgtEl>
                                          <p:spTgt spid="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3">
                                            <p:txEl>
                                              <p:pRg st="0" end="0"/>
                                            </p:txEl>
                                          </p:spTgt>
                                        </p:tgtEl>
                                        <p:attrNameLst>
                                          <p:attrName>style.visibility</p:attrName>
                                        </p:attrNameLst>
                                      </p:cBhvr>
                                      <p:to>
                                        <p:strVal val="visible"/>
                                      </p:to>
                                    </p:set>
                                    <p:animEffect transition="in" filter="fade">
                                      <p:cBhvr>
                                        <p:cTn id="31" dur="2000"/>
                                        <p:tgtEl>
                                          <p:spTgt spid="33">
                                            <p:txEl>
                                              <p:pRg st="0" end="0"/>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3">
                                            <p:txEl>
                                              <p:pRg st="1" end="1"/>
                                            </p:txEl>
                                          </p:spTgt>
                                        </p:tgtEl>
                                        <p:attrNameLst>
                                          <p:attrName>style.visibility</p:attrName>
                                        </p:attrNameLst>
                                      </p:cBhvr>
                                      <p:to>
                                        <p:strVal val="visible"/>
                                      </p:to>
                                    </p:set>
                                    <p:animEffect transition="in" filter="fade">
                                      <p:cBhvr>
                                        <p:cTn id="34" dur="2000"/>
                                        <p:tgtEl>
                                          <p:spTgt spid="33">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3">
                                            <p:txEl>
                                              <p:pRg st="2" end="2"/>
                                            </p:txEl>
                                          </p:spTgt>
                                        </p:tgtEl>
                                        <p:attrNameLst>
                                          <p:attrName>style.visibility</p:attrName>
                                        </p:attrNameLst>
                                      </p:cBhvr>
                                      <p:to>
                                        <p:strVal val="visible"/>
                                      </p:to>
                                    </p:set>
                                    <p:animEffect transition="in" filter="fade">
                                      <p:cBhvr>
                                        <p:cTn id="39" dur="1000"/>
                                        <p:tgtEl>
                                          <p:spTgt spid="33">
                                            <p:txEl>
                                              <p:pRg st="2" end="2"/>
                                            </p:txEl>
                                          </p:spTgt>
                                        </p:tgtEl>
                                      </p:cBhvr>
                                    </p:animEffect>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33">
                                            <p:txEl>
                                              <p:pRg st="3" end="3"/>
                                            </p:txEl>
                                          </p:spTgt>
                                        </p:tgtEl>
                                        <p:attrNameLst>
                                          <p:attrName>style.visibility</p:attrName>
                                        </p:attrNameLst>
                                      </p:cBhvr>
                                      <p:to>
                                        <p:strVal val="visible"/>
                                      </p:to>
                                    </p:set>
                                    <p:animEffect transition="in" filter="fade">
                                      <p:cBhvr>
                                        <p:cTn id="43" dur="1000"/>
                                        <p:tgtEl>
                                          <p:spTgt spid="33">
                                            <p:txEl>
                                              <p:pRg st="3" end="3"/>
                                            </p:txEl>
                                          </p:spTgt>
                                        </p:tgtEl>
                                      </p:cBhvr>
                                    </p:animEffect>
                                  </p:childTnLst>
                                </p:cTn>
                              </p:par>
                            </p:childTnLst>
                          </p:cTn>
                        </p:par>
                        <p:par>
                          <p:cTn id="44" fill="hold">
                            <p:stCondLst>
                              <p:cond delay="2000"/>
                            </p:stCondLst>
                            <p:childTnLst>
                              <p:par>
                                <p:cTn id="45" presetID="10" presetClass="entr" presetSubtype="0" fill="hold" nodeType="afterEffect">
                                  <p:stCondLst>
                                    <p:cond delay="0"/>
                                  </p:stCondLst>
                                  <p:childTnLst>
                                    <p:set>
                                      <p:cBhvr>
                                        <p:cTn id="46" dur="1" fill="hold">
                                          <p:stCondLst>
                                            <p:cond delay="0"/>
                                          </p:stCondLst>
                                        </p:cTn>
                                        <p:tgtEl>
                                          <p:spTgt spid="33">
                                            <p:txEl>
                                              <p:pRg st="4" end="4"/>
                                            </p:txEl>
                                          </p:spTgt>
                                        </p:tgtEl>
                                        <p:attrNameLst>
                                          <p:attrName>style.visibility</p:attrName>
                                        </p:attrNameLst>
                                      </p:cBhvr>
                                      <p:to>
                                        <p:strVal val="visible"/>
                                      </p:to>
                                    </p:set>
                                    <p:animEffect transition="in" filter="fade">
                                      <p:cBhvr>
                                        <p:cTn id="47" dur="1000"/>
                                        <p:tgtEl>
                                          <p:spTgt spid="33">
                                            <p:txEl>
                                              <p:pRg st="4" end="4"/>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3">
                                            <p:txEl>
                                              <p:pRg st="5" end="5"/>
                                            </p:txEl>
                                          </p:spTgt>
                                        </p:tgtEl>
                                        <p:attrNameLst>
                                          <p:attrName>style.visibility</p:attrName>
                                        </p:attrNameLst>
                                      </p:cBhvr>
                                      <p:to>
                                        <p:strVal val="visible"/>
                                      </p:to>
                                    </p:set>
                                    <p:animEffect transition="in" filter="fade">
                                      <p:cBhvr>
                                        <p:cTn id="50" dur="1000"/>
                                        <p:tgtEl>
                                          <p:spTgt spid="3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38">
                                            <p:txEl>
                                              <p:pRg st="0" end="0"/>
                                            </p:txEl>
                                          </p:spTgt>
                                        </p:tgtEl>
                                        <p:attrNameLst>
                                          <p:attrName>style.visibility</p:attrName>
                                        </p:attrNameLst>
                                      </p:cBhvr>
                                      <p:to>
                                        <p:strVal val="visible"/>
                                      </p:to>
                                    </p:set>
                                    <p:animEffect transition="in" filter="blinds(horizontal)">
                                      <p:cBhvr>
                                        <p:cTn id="55" dur="500"/>
                                        <p:tgtEl>
                                          <p:spTgt spid="38">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2000"/>
                                        <p:tgtEl>
                                          <p:spTgt spid="3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2000"/>
                                        <p:tgtEl>
                                          <p:spTgt spid="3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2000"/>
                                        <p:tgtEl>
                                          <p:spTgt spid="3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2000"/>
                                        <p:tgtEl>
                                          <p:spTgt spid="34"/>
                                        </p:tgtEl>
                                      </p:cBhvr>
                                    </p:animEffect>
                                  </p:childTnLst>
                                </p:cTn>
                              </p:par>
                              <p:par>
                                <p:cTn id="68" presetID="10" presetClass="entr" presetSubtype="0" fill="hold" nodeType="withEffect">
                                  <p:stCondLst>
                                    <p:cond delay="0"/>
                                  </p:stCondLst>
                                  <p:childTnLst>
                                    <p:set>
                                      <p:cBhvr>
                                        <p:cTn id="69" dur="1" fill="hold">
                                          <p:stCondLst>
                                            <p:cond delay="0"/>
                                          </p:stCondLst>
                                        </p:cTn>
                                        <p:tgtEl>
                                          <p:spTgt spid="3">
                                            <p:txEl>
                                              <p:pRg st="0" end="0"/>
                                            </p:txEl>
                                          </p:spTgt>
                                        </p:tgtEl>
                                        <p:attrNameLst>
                                          <p:attrName>style.visibility</p:attrName>
                                        </p:attrNameLst>
                                      </p:cBhvr>
                                      <p:to>
                                        <p:strVal val="visible"/>
                                      </p:to>
                                    </p:set>
                                    <p:animEffect transition="in" filter="fade">
                                      <p:cBhvr>
                                        <p:cTn id="70" dur="2000"/>
                                        <p:tgtEl>
                                          <p:spTgt spid="3">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40">
                                            <p:txEl>
                                              <p:pRg st="0" end="0"/>
                                            </p:txEl>
                                          </p:spTgt>
                                        </p:tgtEl>
                                        <p:attrNameLst>
                                          <p:attrName>style.visibility</p:attrName>
                                        </p:attrNameLst>
                                      </p:cBhvr>
                                      <p:to>
                                        <p:strVal val="visible"/>
                                      </p:to>
                                    </p:set>
                                    <p:animEffect transition="in" filter="fade">
                                      <p:cBhvr>
                                        <p:cTn id="75" dur="2000"/>
                                        <p:tgtEl>
                                          <p:spTgt spid="40">
                                            <p:txEl>
                                              <p:pRg st="0" end="0"/>
                                            </p:txEl>
                                          </p:spTgt>
                                        </p:tgtEl>
                                      </p:cBhvr>
                                    </p:animEffect>
                                  </p:childTnLst>
                                </p:cTn>
                              </p:par>
                              <p:par>
                                <p:cTn id="76" presetID="10" presetClass="entr" presetSubtype="0" fill="hold" nodeType="withEffect">
                                  <p:stCondLst>
                                    <p:cond delay="0"/>
                                  </p:stCondLst>
                                  <p:childTnLst>
                                    <p:set>
                                      <p:cBhvr>
                                        <p:cTn id="77" dur="1" fill="hold">
                                          <p:stCondLst>
                                            <p:cond delay="0"/>
                                          </p:stCondLst>
                                        </p:cTn>
                                        <p:tgtEl>
                                          <p:spTgt spid="3">
                                            <p:txEl>
                                              <p:pRg st="1" end="1"/>
                                            </p:txEl>
                                          </p:spTgt>
                                        </p:tgtEl>
                                        <p:attrNameLst>
                                          <p:attrName>style.visibility</p:attrName>
                                        </p:attrNameLst>
                                      </p:cBhvr>
                                      <p:to>
                                        <p:strVal val="visible"/>
                                      </p:to>
                                    </p:set>
                                    <p:animEffect transition="in" filter="fade">
                                      <p:cBhvr>
                                        <p:cTn id="78" dur="2000"/>
                                        <p:tgtEl>
                                          <p:spTgt spid="3">
                                            <p:txEl>
                                              <p:pRg st="1" end="1"/>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43">
                                            <p:txEl>
                                              <p:pRg st="0" end="0"/>
                                            </p:txEl>
                                          </p:spTgt>
                                        </p:tgtEl>
                                        <p:attrNameLst>
                                          <p:attrName>style.visibility</p:attrName>
                                        </p:attrNameLst>
                                      </p:cBhvr>
                                      <p:to>
                                        <p:strVal val="visible"/>
                                      </p:to>
                                    </p:set>
                                    <p:animEffect transition="in" filter="fade">
                                      <p:cBhvr>
                                        <p:cTn id="83" dur="2000"/>
                                        <p:tgtEl>
                                          <p:spTgt spid="43">
                                            <p:txEl>
                                              <p:pRg st="0" end="0"/>
                                            </p:txEl>
                                          </p:spTgt>
                                        </p:tgtEl>
                                      </p:cBhvr>
                                    </p:animEffect>
                                  </p:childTnLst>
                                </p:cTn>
                              </p:par>
                              <p:par>
                                <p:cTn id="84" presetID="10" presetClass="entr" presetSubtype="0" fill="hold" nodeType="withEffect">
                                  <p:stCondLst>
                                    <p:cond delay="0"/>
                                  </p:stCondLst>
                                  <p:childTnLst>
                                    <p:set>
                                      <p:cBhvr>
                                        <p:cTn id="85" dur="1" fill="hold">
                                          <p:stCondLst>
                                            <p:cond delay="0"/>
                                          </p:stCondLst>
                                        </p:cTn>
                                        <p:tgtEl>
                                          <p:spTgt spid="3">
                                            <p:txEl>
                                              <p:pRg st="2" end="2"/>
                                            </p:txEl>
                                          </p:spTgt>
                                        </p:tgtEl>
                                        <p:attrNameLst>
                                          <p:attrName>style.visibility</p:attrName>
                                        </p:attrNameLst>
                                      </p:cBhvr>
                                      <p:to>
                                        <p:strVal val="visible"/>
                                      </p:to>
                                    </p:set>
                                    <p:animEffect transition="in" filter="fade">
                                      <p:cBhvr>
                                        <p:cTn id="86" dur="2000"/>
                                        <p:tgtEl>
                                          <p:spTgt spid="3">
                                            <p:txEl>
                                              <p:pRg st="2" end="2"/>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fade">
                                      <p:cBhvr>
                                        <p:cTn id="89" dur="2000"/>
                                        <p:tgtEl>
                                          <p:spTgt spid="4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2000"/>
                                        <p:tgtEl>
                                          <p:spTgt spid="41"/>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44">
                                            <p:txEl>
                                              <p:pRg st="0" end="0"/>
                                            </p:txEl>
                                          </p:spTgt>
                                        </p:tgtEl>
                                        <p:attrNameLst>
                                          <p:attrName>style.visibility</p:attrName>
                                        </p:attrNameLst>
                                      </p:cBhvr>
                                      <p:to>
                                        <p:strVal val="visible"/>
                                      </p:to>
                                    </p:set>
                                    <p:animEffect transition="in" filter="fade">
                                      <p:cBhvr>
                                        <p:cTn id="97" dur="2000"/>
                                        <p:tgtEl>
                                          <p:spTgt spid="44">
                                            <p:txEl>
                                              <p:pRg st="0" end="0"/>
                                            </p:txEl>
                                          </p:spTgt>
                                        </p:tgtEl>
                                      </p:cBhvr>
                                    </p:animEffect>
                                  </p:childTnLst>
                                </p:cTn>
                              </p:par>
                              <p:par>
                                <p:cTn id="98" presetID="10" presetClass="entr" presetSubtype="0" fill="hold" nodeType="withEffect">
                                  <p:stCondLst>
                                    <p:cond delay="0"/>
                                  </p:stCondLst>
                                  <p:childTnLst>
                                    <p:set>
                                      <p:cBhvr>
                                        <p:cTn id="99" dur="1" fill="hold">
                                          <p:stCondLst>
                                            <p:cond delay="0"/>
                                          </p:stCondLst>
                                        </p:cTn>
                                        <p:tgtEl>
                                          <p:spTgt spid="3">
                                            <p:txEl>
                                              <p:pRg st="3" end="3"/>
                                            </p:txEl>
                                          </p:spTgt>
                                        </p:tgtEl>
                                        <p:attrNameLst>
                                          <p:attrName>style.visibility</p:attrName>
                                        </p:attrNameLst>
                                      </p:cBhvr>
                                      <p:to>
                                        <p:strVal val="visible"/>
                                      </p:to>
                                    </p:set>
                                    <p:animEffect transition="in" filter="fade">
                                      <p:cBhvr>
                                        <p:cTn id="100" dur="2000"/>
                                        <p:tgtEl>
                                          <p:spTgt spid="3">
                                            <p:txEl>
                                              <p:pRg st="3" end="3"/>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46">
                                            <p:bg/>
                                          </p:spTgt>
                                        </p:tgtEl>
                                        <p:attrNameLst>
                                          <p:attrName>style.visibility</p:attrName>
                                        </p:attrNameLst>
                                      </p:cBhvr>
                                      <p:to>
                                        <p:strVal val="visible"/>
                                      </p:to>
                                    </p:set>
                                    <p:animEffect transition="in" filter="fade">
                                      <p:cBhvr>
                                        <p:cTn id="105" dur="2000"/>
                                        <p:tgtEl>
                                          <p:spTgt spid="46">
                                            <p:bg/>
                                          </p:spTgt>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46">
                                            <p:txEl>
                                              <p:pRg st="0" end="0"/>
                                            </p:txEl>
                                          </p:spTgt>
                                        </p:tgtEl>
                                        <p:attrNameLst>
                                          <p:attrName>style.visibility</p:attrName>
                                        </p:attrNameLst>
                                      </p:cBhvr>
                                      <p:to>
                                        <p:strVal val="visible"/>
                                      </p:to>
                                    </p:set>
                                    <p:animEffect transition="in" filter="fade">
                                      <p:cBhvr>
                                        <p:cTn id="108" dur="20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animBg="1"/>
      <p:bldP spid="37" grpId="0" animBg="1"/>
      <p:bldP spid="41" grpId="0" animBg="1"/>
      <p:bldP spid="42" grpId="0"/>
      <p:bldP spid="46" grpId="0" build="allAtOnce"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hteck 86"/>
          <p:cNvSpPr/>
          <p:nvPr/>
        </p:nvSpPr>
        <p:spPr>
          <a:xfrm>
            <a:off x="2571736" y="5643554"/>
            <a:ext cx="2357454" cy="1214446"/>
          </a:xfrm>
          <a:prstGeom prst="rect">
            <a:avLst/>
          </a:prstGeom>
          <a:gradFill flip="none" rotWithShape="1">
            <a:gsLst>
              <a:gs pos="71000">
                <a:schemeClr val="bg1">
                  <a:alpha val="66000"/>
                </a:schemeClr>
              </a:gs>
              <a:gs pos="49000">
                <a:schemeClr val="bg1"/>
              </a:gs>
              <a:gs pos="100000">
                <a:schemeClr val="accent1">
                  <a:tint val="23500"/>
                  <a:satMod val="16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9" name="Freihandform 48"/>
          <p:cNvSpPr/>
          <p:nvPr/>
        </p:nvSpPr>
        <p:spPr>
          <a:xfrm>
            <a:off x="1488923" y="5566673"/>
            <a:ext cx="1996068" cy="825190"/>
          </a:xfrm>
          <a:custGeom>
            <a:avLst/>
            <a:gdLst>
              <a:gd name="connsiteX0" fmla="*/ 1996068 w 1996068"/>
              <a:gd name="connsiteY0" fmla="*/ 825190 h 825190"/>
              <a:gd name="connsiteX1" fmla="*/ 1483112 w 1996068"/>
              <a:gd name="connsiteY1" fmla="*/ 501805 h 825190"/>
              <a:gd name="connsiteX2" fmla="*/ 814039 w 1996068"/>
              <a:gd name="connsiteY2" fmla="*/ 223025 h 825190"/>
              <a:gd name="connsiteX3" fmla="*/ 0 w 1996068"/>
              <a:gd name="connsiteY3" fmla="*/ 0 h 825190"/>
            </a:gdLst>
            <a:ahLst/>
            <a:cxnLst>
              <a:cxn ang="0">
                <a:pos x="connsiteX0" y="connsiteY0"/>
              </a:cxn>
              <a:cxn ang="0">
                <a:pos x="connsiteX1" y="connsiteY1"/>
              </a:cxn>
              <a:cxn ang="0">
                <a:pos x="connsiteX2" y="connsiteY2"/>
              </a:cxn>
              <a:cxn ang="0">
                <a:pos x="connsiteX3" y="connsiteY3"/>
              </a:cxn>
            </a:cxnLst>
            <a:rect l="l" t="t" r="r" b="b"/>
            <a:pathLst>
              <a:path w="1996068" h="825190">
                <a:moveTo>
                  <a:pt x="1996068" y="825190"/>
                </a:moveTo>
                <a:cubicBezTo>
                  <a:pt x="1838092" y="713678"/>
                  <a:pt x="1680117" y="602166"/>
                  <a:pt x="1483112" y="501805"/>
                </a:cubicBezTo>
                <a:cubicBezTo>
                  <a:pt x="1286107" y="401444"/>
                  <a:pt x="1061224" y="306659"/>
                  <a:pt x="814039" y="223025"/>
                </a:cubicBezTo>
                <a:cubicBezTo>
                  <a:pt x="566854" y="139391"/>
                  <a:pt x="283427" y="69695"/>
                  <a:pt x="0" y="0"/>
                </a:cubicBezTo>
              </a:path>
            </a:pathLst>
          </a:cu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50" name="Freihandform 49"/>
          <p:cNvSpPr/>
          <p:nvPr/>
        </p:nvSpPr>
        <p:spPr>
          <a:xfrm>
            <a:off x="2045764" y="5547419"/>
            <a:ext cx="1310260" cy="680225"/>
          </a:xfrm>
          <a:custGeom>
            <a:avLst/>
            <a:gdLst>
              <a:gd name="connsiteX0" fmla="*/ 1304692 w 1304692"/>
              <a:gd name="connsiteY0" fmla="*/ 680225 h 680225"/>
              <a:gd name="connsiteX1" fmla="*/ 914400 w 1304692"/>
              <a:gd name="connsiteY1" fmla="*/ 367990 h 680225"/>
              <a:gd name="connsiteX2" fmla="*/ 401444 w 1304692"/>
              <a:gd name="connsiteY2" fmla="*/ 111512 h 680225"/>
              <a:gd name="connsiteX3" fmla="*/ 0 w 1304692"/>
              <a:gd name="connsiteY3" fmla="*/ 0 h 680225"/>
            </a:gdLst>
            <a:ahLst/>
            <a:cxnLst>
              <a:cxn ang="0">
                <a:pos x="connsiteX0" y="connsiteY0"/>
              </a:cxn>
              <a:cxn ang="0">
                <a:pos x="connsiteX1" y="connsiteY1"/>
              </a:cxn>
              <a:cxn ang="0">
                <a:pos x="connsiteX2" y="connsiteY2"/>
              </a:cxn>
              <a:cxn ang="0">
                <a:pos x="connsiteX3" y="connsiteY3"/>
              </a:cxn>
            </a:cxnLst>
            <a:rect l="l" t="t" r="r" b="b"/>
            <a:pathLst>
              <a:path w="1304692" h="680225">
                <a:moveTo>
                  <a:pt x="1304692" y="680225"/>
                </a:moveTo>
                <a:cubicBezTo>
                  <a:pt x="1184816" y="571500"/>
                  <a:pt x="1064941" y="462776"/>
                  <a:pt x="914400" y="367990"/>
                </a:cubicBezTo>
                <a:cubicBezTo>
                  <a:pt x="763859" y="273205"/>
                  <a:pt x="553844" y="172844"/>
                  <a:pt x="401444" y="111512"/>
                </a:cubicBezTo>
                <a:cubicBezTo>
                  <a:pt x="249044" y="50180"/>
                  <a:pt x="124522" y="25090"/>
                  <a:pt x="0" y="0"/>
                </a:cubicBezTo>
              </a:path>
            </a:pathLst>
          </a:custGeom>
          <a:ln w="381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84" name="Rechteck 83"/>
          <p:cNvSpPr/>
          <p:nvPr/>
        </p:nvSpPr>
        <p:spPr>
          <a:xfrm>
            <a:off x="1071538" y="3714752"/>
            <a:ext cx="7858180" cy="71438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de-DE" dirty="0"/>
          </a:p>
        </p:txBody>
      </p:sp>
      <p:sp>
        <p:nvSpPr>
          <p:cNvPr id="83" name="Rechteck 82"/>
          <p:cNvSpPr/>
          <p:nvPr/>
        </p:nvSpPr>
        <p:spPr>
          <a:xfrm>
            <a:off x="1071538" y="2428868"/>
            <a:ext cx="4214842" cy="42862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dirty="0" smtClean="0"/>
              <a:t>Problematik der Umkehrkurve.</a:t>
            </a:r>
            <a:endParaRPr lang="de-DE" dirty="0"/>
          </a:p>
        </p:txBody>
      </p:sp>
      <p:sp>
        <p:nvSpPr>
          <p:cNvPr id="3" name="Inhaltsplatzhalter 2"/>
          <p:cNvSpPr>
            <a:spLocks noGrp="1"/>
          </p:cNvSpPr>
          <p:nvPr>
            <p:ph sz="quarter" idx="1"/>
          </p:nvPr>
        </p:nvSpPr>
        <p:spPr>
          <a:xfrm>
            <a:off x="457200" y="1142984"/>
            <a:ext cx="8686800" cy="3357586"/>
          </a:xfrm>
        </p:spPr>
        <p:txBody>
          <a:bodyPr>
            <a:normAutofit/>
          </a:bodyPr>
          <a:lstStyle/>
          <a:p>
            <a:r>
              <a:rPr lang="de-DE" dirty="0" smtClean="0"/>
              <a:t>Zum Aufrichten und zum Einleiten der Linkskurve wird das Querruder für längere Zeit beansprucht</a:t>
            </a:r>
          </a:p>
          <a:p>
            <a:pPr lvl="1"/>
            <a:r>
              <a:rPr lang="de-DE" dirty="0" smtClean="0"/>
              <a:t>Anstellwinkel an der hangseitigen Fläche wird vergrößert</a:t>
            </a:r>
          </a:p>
          <a:p>
            <a:pPr lvl="2"/>
            <a:r>
              <a:rPr lang="de-DE" b="1" dirty="0" smtClean="0"/>
              <a:t>Abreißen der Strömung möglich</a:t>
            </a:r>
          </a:p>
          <a:p>
            <a:r>
              <a:rPr lang="de-DE" dirty="0" smtClean="0"/>
              <a:t>Seiten- und Querruder für den Kurvenwechsel beansprucht</a:t>
            </a:r>
          </a:p>
          <a:p>
            <a:pPr lvl="1"/>
            <a:r>
              <a:rPr lang="de-DE" dirty="0" smtClean="0"/>
              <a:t>Reaktion auf mögliche Böen nur beschränkt möglich</a:t>
            </a:r>
          </a:p>
          <a:p>
            <a:pPr lvl="2"/>
            <a:r>
              <a:rPr lang="de-DE" b="1" dirty="0" smtClean="0"/>
              <a:t>Richtungsänderung wird verzögert</a:t>
            </a:r>
          </a:p>
          <a:p>
            <a:pPr lvl="2"/>
            <a:r>
              <a:rPr lang="de-DE" b="1" dirty="0" smtClean="0"/>
              <a:t>Lebensgefährliche Situation durch ungewollte Hangannäherung</a:t>
            </a:r>
          </a:p>
          <a:p>
            <a:pPr lvl="1"/>
            <a:endParaRPr lang="de-DE" dirty="0"/>
          </a:p>
        </p:txBody>
      </p:sp>
      <p:grpSp>
        <p:nvGrpSpPr>
          <p:cNvPr id="4" name="Gruppieren 50"/>
          <p:cNvGrpSpPr/>
          <p:nvPr/>
        </p:nvGrpSpPr>
        <p:grpSpPr>
          <a:xfrm>
            <a:off x="3286116" y="5431970"/>
            <a:ext cx="1071571" cy="1077687"/>
            <a:chOff x="3286116" y="5429264"/>
            <a:chExt cx="1071571" cy="1071570"/>
          </a:xfrm>
        </p:grpSpPr>
        <p:sp>
          <p:nvSpPr>
            <p:cNvPr id="52" name="Bogen 51"/>
            <p:cNvSpPr/>
            <p:nvPr/>
          </p:nvSpPr>
          <p:spPr>
            <a:xfrm>
              <a:off x="3286116" y="5429264"/>
              <a:ext cx="1071570" cy="1071570"/>
            </a:xfrm>
            <a:prstGeom prst="arc">
              <a:avLst/>
            </a:prstGeom>
            <a:ln w="38100">
              <a:solidFill>
                <a:srgbClr val="00B05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53" name="Bogen 52"/>
            <p:cNvSpPr/>
            <p:nvPr/>
          </p:nvSpPr>
          <p:spPr>
            <a:xfrm rot="5400000">
              <a:off x="3286117" y="5429264"/>
              <a:ext cx="1071570" cy="1071570"/>
            </a:xfrm>
            <a:prstGeom prst="arc">
              <a:avLst>
                <a:gd name="adj1" fmla="val 16200000"/>
                <a:gd name="adj2" fmla="val 3872225"/>
              </a:avLst>
            </a:prstGeom>
            <a:ln w="38100">
              <a:solidFill>
                <a:srgbClr val="00B05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grpSp>
      <p:cxnSp>
        <p:nvCxnSpPr>
          <p:cNvPr id="55" name="Gerade Verbindung 54"/>
          <p:cNvCxnSpPr/>
          <p:nvPr/>
        </p:nvCxnSpPr>
        <p:spPr>
          <a:xfrm rot="10800000">
            <a:off x="1" y="5429264"/>
            <a:ext cx="3857619" cy="1588"/>
          </a:xfrm>
          <a:prstGeom prst="line">
            <a:avLst/>
          </a:prstGeom>
          <a:ln w="38100">
            <a:solidFill>
              <a:srgbClr val="00B050"/>
            </a:solidFill>
            <a:prstDash val="solid"/>
          </a:ln>
        </p:spPr>
        <p:style>
          <a:lnRef idx="1">
            <a:schemeClr val="accent1"/>
          </a:lnRef>
          <a:fillRef idx="0">
            <a:schemeClr val="accent1"/>
          </a:fillRef>
          <a:effectRef idx="0">
            <a:schemeClr val="accent1"/>
          </a:effectRef>
          <a:fontRef idx="minor">
            <a:schemeClr val="tx1"/>
          </a:fontRef>
        </p:style>
      </p:cxnSp>
      <p:pic>
        <p:nvPicPr>
          <p:cNvPr id="78" name="Grafik 77" descr="Hang 2.gif"/>
          <p:cNvPicPr>
            <a:picLocks noChangeAspect="1"/>
          </p:cNvPicPr>
          <p:nvPr/>
        </p:nvPicPr>
        <p:blipFill>
          <a:blip r:embed="rId3" cstate="print"/>
          <a:stretch>
            <a:fillRect/>
          </a:stretch>
        </p:blipFill>
        <p:spPr>
          <a:xfrm>
            <a:off x="-71470" y="4500570"/>
            <a:ext cx="5410200" cy="742950"/>
          </a:xfrm>
          <a:prstGeom prst="rect">
            <a:avLst/>
          </a:prstGeom>
        </p:spPr>
      </p:pic>
      <p:sp>
        <p:nvSpPr>
          <p:cNvPr id="85" name="Textfeld 84"/>
          <p:cNvSpPr txBox="1"/>
          <p:nvPr/>
        </p:nvSpPr>
        <p:spPr>
          <a:xfrm>
            <a:off x="5429256" y="4572008"/>
            <a:ext cx="3714744" cy="369332"/>
          </a:xfrm>
          <a:prstGeom prst="rect">
            <a:avLst/>
          </a:prstGeom>
          <a:noFill/>
        </p:spPr>
        <p:txBody>
          <a:bodyPr wrap="square" rtlCol="0">
            <a:spAutoFit/>
          </a:bodyPr>
          <a:lstStyle/>
          <a:p>
            <a:r>
              <a:rPr lang="de-DE" b="1" dirty="0" smtClean="0"/>
              <a:t>Gegenkurve rechtzeitig einleiten</a:t>
            </a:r>
          </a:p>
        </p:txBody>
      </p:sp>
      <p:sp>
        <p:nvSpPr>
          <p:cNvPr id="86" name="Textfeld 85"/>
          <p:cNvSpPr txBox="1"/>
          <p:nvPr/>
        </p:nvSpPr>
        <p:spPr>
          <a:xfrm>
            <a:off x="5643570" y="4929198"/>
            <a:ext cx="3500430" cy="1754326"/>
          </a:xfrm>
          <a:prstGeom prst="rect">
            <a:avLst/>
          </a:prstGeom>
          <a:noFill/>
        </p:spPr>
        <p:txBody>
          <a:bodyPr wrap="square" rtlCol="0">
            <a:spAutoFit/>
          </a:bodyPr>
          <a:lstStyle/>
          <a:p>
            <a:r>
              <a:rPr lang="de-DE" dirty="0" smtClean="0"/>
              <a:t>…damit Flugbahn während dem  Kurvenwechsel nicht schräg zum Hang hin weist.</a:t>
            </a:r>
          </a:p>
          <a:p>
            <a:r>
              <a:rPr lang="de-DE" dirty="0" smtClean="0"/>
              <a:t>…damit die Kurve nicht zu eng gesteuert werden muss.</a:t>
            </a:r>
          </a:p>
          <a:p>
            <a:endParaRPr lang="de-DE" dirty="0"/>
          </a:p>
        </p:txBody>
      </p:sp>
      <p:cxnSp>
        <p:nvCxnSpPr>
          <p:cNvPr id="133" name="Gerade Verbindung 132"/>
          <p:cNvCxnSpPr>
            <a:endCxn id="50" idx="3"/>
          </p:cNvCxnSpPr>
          <p:nvPr/>
        </p:nvCxnSpPr>
        <p:spPr>
          <a:xfrm flipV="1">
            <a:off x="-322131" y="5547419"/>
            <a:ext cx="2367895" cy="16292"/>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8" name="Group 195"/>
          <p:cNvGrpSpPr>
            <a:grpSpLocks/>
          </p:cNvGrpSpPr>
          <p:nvPr/>
        </p:nvGrpSpPr>
        <p:grpSpPr bwMode="auto">
          <a:xfrm rot="7302097">
            <a:off x="3398579" y="6343920"/>
            <a:ext cx="426774" cy="220967"/>
            <a:chOff x="1871" y="6865"/>
            <a:chExt cx="7945" cy="4133"/>
          </a:xfrm>
        </p:grpSpPr>
        <p:sp>
          <p:nvSpPr>
            <p:cNvPr id="111" name="Freeform 216"/>
            <p:cNvSpPr>
              <a:spLocks/>
            </p:cNvSpPr>
            <p:nvPr/>
          </p:nvSpPr>
          <p:spPr bwMode="auto">
            <a:xfrm>
              <a:off x="564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2" name="Freeform 215"/>
            <p:cNvSpPr>
              <a:spLocks/>
            </p:cNvSpPr>
            <p:nvPr/>
          </p:nvSpPr>
          <p:spPr bwMode="auto">
            <a:xfrm>
              <a:off x="5654" y="7227"/>
              <a:ext cx="190" cy="3771"/>
            </a:xfrm>
            <a:custGeom>
              <a:avLst/>
              <a:gdLst/>
              <a:ahLst/>
              <a:cxnLst>
                <a:cxn ang="0">
                  <a:pos x="190" y="6"/>
                </a:cxn>
                <a:cxn ang="0">
                  <a:pos x="130" y="0"/>
                </a:cxn>
                <a:cxn ang="0">
                  <a:pos x="118" y="237"/>
                </a:cxn>
                <a:cxn ang="0">
                  <a:pos x="33" y="2028"/>
                </a:cxn>
                <a:cxn ang="0">
                  <a:pos x="7" y="2434"/>
                </a:cxn>
                <a:cxn ang="0">
                  <a:pos x="4" y="2835"/>
                </a:cxn>
                <a:cxn ang="0">
                  <a:pos x="33" y="3258"/>
                </a:cxn>
                <a:cxn ang="0">
                  <a:pos x="67" y="3473"/>
                </a:cxn>
                <a:cxn ang="0">
                  <a:pos x="143" y="3720"/>
                </a:cxn>
                <a:cxn ang="0">
                  <a:pos x="187" y="3771"/>
                </a:cxn>
              </a:cxnLst>
              <a:rect l="0" t="0" r="r" b="b"/>
              <a:pathLst>
                <a:path w="190" h="3771">
                  <a:moveTo>
                    <a:pt x="190" y="6"/>
                  </a:moveTo>
                  <a:lnTo>
                    <a:pt x="130" y="0"/>
                  </a:lnTo>
                  <a:lnTo>
                    <a:pt x="118" y="237"/>
                  </a:lnTo>
                  <a:lnTo>
                    <a:pt x="33" y="2028"/>
                  </a:lnTo>
                  <a:lnTo>
                    <a:pt x="7" y="2434"/>
                  </a:lnTo>
                  <a:cubicBezTo>
                    <a:pt x="3" y="2569"/>
                    <a:pt x="0" y="2698"/>
                    <a:pt x="4" y="2835"/>
                  </a:cubicBezTo>
                  <a:cubicBezTo>
                    <a:pt x="9" y="2972"/>
                    <a:pt x="23" y="3152"/>
                    <a:pt x="33" y="3258"/>
                  </a:cubicBezTo>
                  <a:cubicBezTo>
                    <a:pt x="43" y="3364"/>
                    <a:pt x="49" y="3396"/>
                    <a:pt x="67" y="3473"/>
                  </a:cubicBezTo>
                  <a:cubicBezTo>
                    <a:pt x="85" y="3550"/>
                    <a:pt x="123" y="3671"/>
                    <a:pt x="143" y="3720"/>
                  </a:cubicBezTo>
                  <a:cubicBezTo>
                    <a:pt x="163" y="3769"/>
                    <a:pt x="177" y="3760"/>
                    <a:pt x="187"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3" name="Freeform 214"/>
            <p:cNvSpPr>
              <a:spLocks/>
            </p:cNvSpPr>
            <p:nvPr/>
          </p:nvSpPr>
          <p:spPr bwMode="auto">
            <a:xfrm>
              <a:off x="5641"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4" name="Freeform 213"/>
            <p:cNvSpPr>
              <a:spLocks/>
            </p:cNvSpPr>
            <p:nvPr/>
          </p:nvSpPr>
          <p:spPr bwMode="auto">
            <a:xfrm>
              <a:off x="1871" y="9235"/>
              <a:ext cx="3821"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5" name="Freeform 212"/>
            <p:cNvSpPr>
              <a:spLocks/>
            </p:cNvSpPr>
            <p:nvPr/>
          </p:nvSpPr>
          <p:spPr bwMode="auto">
            <a:xfrm>
              <a:off x="1902" y="9394"/>
              <a:ext cx="3673"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6" name="Rectangle 211"/>
            <p:cNvSpPr>
              <a:spLocks noChangeArrowheads="1"/>
            </p:cNvSpPr>
            <p:nvPr/>
          </p:nvSpPr>
          <p:spPr bwMode="auto">
            <a:xfrm rot="-8132">
              <a:off x="4137" y="9546"/>
              <a:ext cx="735"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sp>
          <p:nvSpPr>
            <p:cNvPr id="117" name="Freeform 210"/>
            <p:cNvSpPr>
              <a:spLocks/>
            </p:cNvSpPr>
            <p:nvPr/>
          </p:nvSpPr>
          <p:spPr bwMode="auto">
            <a:xfrm flipH="1">
              <a:off x="603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8" name="Freeform 209"/>
            <p:cNvSpPr>
              <a:spLocks/>
            </p:cNvSpPr>
            <p:nvPr/>
          </p:nvSpPr>
          <p:spPr bwMode="auto">
            <a:xfrm>
              <a:off x="5847" y="7227"/>
              <a:ext cx="188" cy="3771"/>
            </a:xfrm>
            <a:custGeom>
              <a:avLst/>
              <a:gdLst/>
              <a:ahLst/>
              <a:cxnLst>
                <a:cxn ang="0">
                  <a:pos x="0" y="6"/>
                </a:cxn>
                <a:cxn ang="0">
                  <a:pos x="60" y="0"/>
                </a:cxn>
                <a:cxn ang="0">
                  <a:pos x="69" y="234"/>
                </a:cxn>
                <a:cxn ang="0">
                  <a:pos x="155" y="2028"/>
                </a:cxn>
                <a:cxn ang="0">
                  <a:pos x="181" y="2434"/>
                </a:cxn>
                <a:cxn ang="0">
                  <a:pos x="184" y="2835"/>
                </a:cxn>
                <a:cxn ang="0">
                  <a:pos x="155" y="3258"/>
                </a:cxn>
                <a:cxn ang="0">
                  <a:pos x="121" y="3473"/>
                </a:cxn>
                <a:cxn ang="0">
                  <a:pos x="45" y="3720"/>
                </a:cxn>
                <a:cxn ang="0">
                  <a:pos x="1" y="3771"/>
                </a:cxn>
              </a:cxnLst>
              <a:rect l="0" t="0" r="r" b="b"/>
              <a:pathLst>
                <a:path w="188" h="3771">
                  <a:moveTo>
                    <a:pt x="0" y="6"/>
                  </a:moveTo>
                  <a:lnTo>
                    <a:pt x="60" y="0"/>
                  </a:lnTo>
                  <a:lnTo>
                    <a:pt x="69" y="234"/>
                  </a:lnTo>
                  <a:lnTo>
                    <a:pt x="155" y="2028"/>
                  </a:lnTo>
                  <a:lnTo>
                    <a:pt x="181" y="2434"/>
                  </a:lnTo>
                  <a:cubicBezTo>
                    <a:pt x="186" y="2568"/>
                    <a:pt x="188" y="2698"/>
                    <a:pt x="184" y="2835"/>
                  </a:cubicBezTo>
                  <a:cubicBezTo>
                    <a:pt x="179" y="2972"/>
                    <a:pt x="165" y="3152"/>
                    <a:pt x="155" y="3258"/>
                  </a:cubicBezTo>
                  <a:cubicBezTo>
                    <a:pt x="145" y="3364"/>
                    <a:pt x="139" y="3396"/>
                    <a:pt x="121" y="3473"/>
                  </a:cubicBezTo>
                  <a:cubicBezTo>
                    <a:pt x="103" y="3550"/>
                    <a:pt x="65" y="3671"/>
                    <a:pt x="45" y="3720"/>
                  </a:cubicBezTo>
                  <a:cubicBezTo>
                    <a:pt x="25" y="3769"/>
                    <a:pt x="11" y="3760"/>
                    <a:pt x="1"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9" name="Freeform 208"/>
            <p:cNvSpPr>
              <a:spLocks/>
            </p:cNvSpPr>
            <p:nvPr/>
          </p:nvSpPr>
          <p:spPr bwMode="auto">
            <a:xfrm flipH="1">
              <a:off x="5844"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0" name="Freeform 207"/>
            <p:cNvSpPr>
              <a:spLocks/>
            </p:cNvSpPr>
            <p:nvPr/>
          </p:nvSpPr>
          <p:spPr bwMode="auto">
            <a:xfrm flipH="1">
              <a:off x="5996" y="9235"/>
              <a:ext cx="3820"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1" name="Freeform 206"/>
            <p:cNvSpPr>
              <a:spLocks/>
            </p:cNvSpPr>
            <p:nvPr/>
          </p:nvSpPr>
          <p:spPr bwMode="auto">
            <a:xfrm flipH="1">
              <a:off x="6113" y="9394"/>
              <a:ext cx="3672"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2" name="Rectangle 205"/>
            <p:cNvSpPr>
              <a:spLocks noChangeArrowheads="1"/>
            </p:cNvSpPr>
            <p:nvPr/>
          </p:nvSpPr>
          <p:spPr bwMode="auto">
            <a:xfrm rot="8132" flipH="1">
              <a:off x="6816" y="9546"/>
              <a:ext cx="734"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grpSp>
          <p:nvGrpSpPr>
            <p:cNvPr id="9" name="Group 201"/>
            <p:cNvGrpSpPr>
              <a:grpSpLocks/>
            </p:cNvGrpSpPr>
            <p:nvPr/>
          </p:nvGrpSpPr>
          <p:grpSpPr bwMode="auto">
            <a:xfrm>
              <a:off x="5269" y="6939"/>
              <a:ext cx="575" cy="510"/>
              <a:chOff x="5310" y="5223"/>
              <a:chExt cx="660" cy="477"/>
            </a:xfrm>
          </p:grpSpPr>
          <p:sp>
            <p:nvSpPr>
              <p:cNvPr id="129" name="Freeform 204"/>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0" name="Freeform 203"/>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1" name="Freeform 202"/>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grpSp>
          <p:nvGrpSpPr>
            <p:cNvPr id="10" name="Group 197"/>
            <p:cNvGrpSpPr>
              <a:grpSpLocks/>
            </p:cNvGrpSpPr>
            <p:nvPr/>
          </p:nvGrpSpPr>
          <p:grpSpPr bwMode="auto">
            <a:xfrm flipH="1">
              <a:off x="5846" y="6939"/>
              <a:ext cx="575" cy="510"/>
              <a:chOff x="5310" y="5223"/>
              <a:chExt cx="660" cy="477"/>
            </a:xfrm>
          </p:grpSpPr>
          <p:sp>
            <p:nvSpPr>
              <p:cNvPr id="126" name="Freeform 200"/>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7" name="Freeform 199"/>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8" name="Freeform 198"/>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sp>
          <p:nvSpPr>
            <p:cNvPr id="125" name="Freeform 196"/>
            <p:cNvSpPr>
              <a:spLocks/>
            </p:cNvSpPr>
            <p:nvPr/>
          </p:nvSpPr>
          <p:spPr bwMode="auto">
            <a:xfrm>
              <a:off x="5828" y="6865"/>
              <a:ext cx="31" cy="127"/>
            </a:xfrm>
            <a:custGeom>
              <a:avLst/>
              <a:gdLst/>
              <a:ahLst/>
              <a:cxnLst>
                <a:cxn ang="0">
                  <a:pos x="21" y="0"/>
                </a:cxn>
                <a:cxn ang="0">
                  <a:pos x="0" y="102"/>
                </a:cxn>
                <a:cxn ang="0">
                  <a:pos x="36" y="102"/>
                </a:cxn>
                <a:cxn ang="0">
                  <a:pos x="21" y="0"/>
                </a:cxn>
              </a:cxnLst>
              <a:rect l="0" t="0" r="r" b="b"/>
              <a:pathLst>
                <a:path w="36" h="119">
                  <a:moveTo>
                    <a:pt x="21" y="0"/>
                  </a:moveTo>
                  <a:lnTo>
                    <a:pt x="0" y="102"/>
                  </a:lnTo>
                  <a:cubicBezTo>
                    <a:pt x="3" y="119"/>
                    <a:pt x="32" y="119"/>
                    <a:pt x="36" y="102"/>
                  </a:cubicBezTo>
                  <a:lnTo>
                    <a:pt x="21" y="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grpSp>
        <p:nvGrpSpPr>
          <p:cNvPr id="5" name="Group 195"/>
          <p:cNvGrpSpPr>
            <a:grpSpLocks/>
          </p:cNvGrpSpPr>
          <p:nvPr/>
        </p:nvGrpSpPr>
        <p:grpSpPr bwMode="auto">
          <a:xfrm rot="8752872">
            <a:off x="3239921" y="6244319"/>
            <a:ext cx="426774" cy="220967"/>
            <a:chOff x="1871" y="6865"/>
            <a:chExt cx="7945" cy="4133"/>
          </a:xfrm>
        </p:grpSpPr>
        <p:sp>
          <p:nvSpPr>
            <p:cNvPr id="89" name="Freeform 216"/>
            <p:cNvSpPr>
              <a:spLocks/>
            </p:cNvSpPr>
            <p:nvPr/>
          </p:nvSpPr>
          <p:spPr bwMode="auto">
            <a:xfrm>
              <a:off x="564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0" name="Freeform 215"/>
            <p:cNvSpPr>
              <a:spLocks/>
            </p:cNvSpPr>
            <p:nvPr/>
          </p:nvSpPr>
          <p:spPr bwMode="auto">
            <a:xfrm>
              <a:off x="5654" y="7227"/>
              <a:ext cx="190" cy="3771"/>
            </a:xfrm>
            <a:custGeom>
              <a:avLst/>
              <a:gdLst/>
              <a:ahLst/>
              <a:cxnLst>
                <a:cxn ang="0">
                  <a:pos x="190" y="6"/>
                </a:cxn>
                <a:cxn ang="0">
                  <a:pos x="130" y="0"/>
                </a:cxn>
                <a:cxn ang="0">
                  <a:pos x="118" y="237"/>
                </a:cxn>
                <a:cxn ang="0">
                  <a:pos x="33" y="2028"/>
                </a:cxn>
                <a:cxn ang="0">
                  <a:pos x="7" y="2434"/>
                </a:cxn>
                <a:cxn ang="0">
                  <a:pos x="4" y="2835"/>
                </a:cxn>
                <a:cxn ang="0">
                  <a:pos x="33" y="3258"/>
                </a:cxn>
                <a:cxn ang="0">
                  <a:pos x="67" y="3473"/>
                </a:cxn>
                <a:cxn ang="0">
                  <a:pos x="143" y="3720"/>
                </a:cxn>
                <a:cxn ang="0">
                  <a:pos x="187" y="3771"/>
                </a:cxn>
              </a:cxnLst>
              <a:rect l="0" t="0" r="r" b="b"/>
              <a:pathLst>
                <a:path w="190" h="3771">
                  <a:moveTo>
                    <a:pt x="190" y="6"/>
                  </a:moveTo>
                  <a:lnTo>
                    <a:pt x="130" y="0"/>
                  </a:lnTo>
                  <a:lnTo>
                    <a:pt x="118" y="237"/>
                  </a:lnTo>
                  <a:lnTo>
                    <a:pt x="33" y="2028"/>
                  </a:lnTo>
                  <a:lnTo>
                    <a:pt x="7" y="2434"/>
                  </a:lnTo>
                  <a:cubicBezTo>
                    <a:pt x="3" y="2569"/>
                    <a:pt x="0" y="2698"/>
                    <a:pt x="4" y="2835"/>
                  </a:cubicBezTo>
                  <a:cubicBezTo>
                    <a:pt x="9" y="2972"/>
                    <a:pt x="23" y="3152"/>
                    <a:pt x="33" y="3258"/>
                  </a:cubicBezTo>
                  <a:cubicBezTo>
                    <a:pt x="43" y="3364"/>
                    <a:pt x="49" y="3396"/>
                    <a:pt x="67" y="3473"/>
                  </a:cubicBezTo>
                  <a:cubicBezTo>
                    <a:pt x="85" y="3550"/>
                    <a:pt x="123" y="3671"/>
                    <a:pt x="143" y="3720"/>
                  </a:cubicBezTo>
                  <a:cubicBezTo>
                    <a:pt x="163" y="3769"/>
                    <a:pt x="177" y="3760"/>
                    <a:pt x="187"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1" name="Freeform 214"/>
            <p:cNvSpPr>
              <a:spLocks/>
            </p:cNvSpPr>
            <p:nvPr/>
          </p:nvSpPr>
          <p:spPr bwMode="auto">
            <a:xfrm>
              <a:off x="5641"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2" name="Freeform 213"/>
            <p:cNvSpPr>
              <a:spLocks/>
            </p:cNvSpPr>
            <p:nvPr/>
          </p:nvSpPr>
          <p:spPr bwMode="auto">
            <a:xfrm>
              <a:off x="1871" y="9235"/>
              <a:ext cx="3821"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3" name="Freeform 212"/>
            <p:cNvSpPr>
              <a:spLocks/>
            </p:cNvSpPr>
            <p:nvPr/>
          </p:nvSpPr>
          <p:spPr bwMode="auto">
            <a:xfrm>
              <a:off x="1902" y="9394"/>
              <a:ext cx="3673"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4" name="Rectangle 211"/>
            <p:cNvSpPr>
              <a:spLocks noChangeArrowheads="1"/>
            </p:cNvSpPr>
            <p:nvPr/>
          </p:nvSpPr>
          <p:spPr bwMode="auto">
            <a:xfrm rot="-8132">
              <a:off x="4137" y="9546"/>
              <a:ext cx="735"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sp>
          <p:nvSpPr>
            <p:cNvPr id="95" name="Freeform 210"/>
            <p:cNvSpPr>
              <a:spLocks/>
            </p:cNvSpPr>
            <p:nvPr/>
          </p:nvSpPr>
          <p:spPr bwMode="auto">
            <a:xfrm flipH="1">
              <a:off x="6035" y="9324"/>
              <a:ext cx="8" cy="539"/>
            </a:xfrm>
            <a:custGeom>
              <a:avLst/>
              <a:gdLst/>
              <a:ahLst/>
              <a:cxnLst>
                <a:cxn ang="0">
                  <a:pos x="0" y="0"/>
                </a:cxn>
                <a:cxn ang="0">
                  <a:pos x="9" y="504"/>
                </a:cxn>
              </a:cxnLst>
              <a:rect l="0" t="0" r="r" b="b"/>
              <a:pathLst>
                <a:path w="9" h="504">
                  <a:moveTo>
                    <a:pt x="0" y="0"/>
                  </a:moveTo>
                  <a:lnTo>
                    <a:pt x="9" y="504"/>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6" name="Freeform 209"/>
            <p:cNvSpPr>
              <a:spLocks/>
            </p:cNvSpPr>
            <p:nvPr/>
          </p:nvSpPr>
          <p:spPr bwMode="auto">
            <a:xfrm>
              <a:off x="5847" y="7227"/>
              <a:ext cx="188" cy="3771"/>
            </a:xfrm>
            <a:custGeom>
              <a:avLst/>
              <a:gdLst/>
              <a:ahLst/>
              <a:cxnLst>
                <a:cxn ang="0">
                  <a:pos x="0" y="6"/>
                </a:cxn>
                <a:cxn ang="0">
                  <a:pos x="60" y="0"/>
                </a:cxn>
                <a:cxn ang="0">
                  <a:pos x="69" y="234"/>
                </a:cxn>
                <a:cxn ang="0">
                  <a:pos x="155" y="2028"/>
                </a:cxn>
                <a:cxn ang="0">
                  <a:pos x="181" y="2434"/>
                </a:cxn>
                <a:cxn ang="0">
                  <a:pos x="184" y="2835"/>
                </a:cxn>
                <a:cxn ang="0">
                  <a:pos x="155" y="3258"/>
                </a:cxn>
                <a:cxn ang="0">
                  <a:pos x="121" y="3473"/>
                </a:cxn>
                <a:cxn ang="0">
                  <a:pos x="45" y="3720"/>
                </a:cxn>
                <a:cxn ang="0">
                  <a:pos x="1" y="3771"/>
                </a:cxn>
              </a:cxnLst>
              <a:rect l="0" t="0" r="r" b="b"/>
              <a:pathLst>
                <a:path w="188" h="3771">
                  <a:moveTo>
                    <a:pt x="0" y="6"/>
                  </a:moveTo>
                  <a:lnTo>
                    <a:pt x="60" y="0"/>
                  </a:lnTo>
                  <a:lnTo>
                    <a:pt x="69" y="234"/>
                  </a:lnTo>
                  <a:lnTo>
                    <a:pt x="155" y="2028"/>
                  </a:lnTo>
                  <a:lnTo>
                    <a:pt x="181" y="2434"/>
                  </a:lnTo>
                  <a:cubicBezTo>
                    <a:pt x="186" y="2568"/>
                    <a:pt x="188" y="2698"/>
                    <a:pt x="184" y="2835"/>
                  </a:cubicBezTo>
                  <a:cubicBezTo>
                    <a:pt x="179" y="2972"/>
                    <a:pt x="165" y="3152"/>
                    <a:pt x="155" y="3258"/>
                  </a:cubicBezTo>
                  <a:cubicBezTo>
                    <a:pt x="145" y="3364"/>
                    <a:pt x="139" y="3396"/>
                    <a:pt x="121" y="3473"/>
                  </a:cubicBezTo>
                  <a:cubicBezTo>
                    <a:pt x="103" y="3550"/>
                    <a:pt x="65" y="3671"/>
                    <a:pt x="45" y="3720"/>
                  </a:cubicBezTo>
                  <a:cubicBezTo>
                    <a:pt x="25" y="3769"/>
                    <a:pt x="11" y="3760"/>
                    <a:pt x="1" y="3771"/>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7" name="Freeform 208"/>
            <p:cNvSpPr>
              <a:spLocks/>
            </p:cNvSpPr>
            <p:nvPr/>
          </p:nvSpPr>
          <p:spPr bwMode="auto">
            <a:xfrm flipH="1">
              <a:off x="5844" y="9831"/>
              <a:ext cx="203" cy="936"/>
            </a:xfrm>
            <a:custGeom>
              <a:avLst/>
              <a:gdLst/>
              <a:ahLst/>
              <a:cxnLst>
                <a:cxn ang="0">
                  <a:pos x="233" y="876"/>
                </a:cxn>
                <a:cxn ang="0">
                  <a:pos x="77" y="747"/>
                </a:cxn>
                <a:cxn ang="0">
                  <a:pos x="26" y="120"/>
                </a:cxn>
                <a:cxn ang="0">
                  <a:pos x="233" y="27"/>
                </a:cxn>
              </a:cxnLst>
              <a:rect l="0" t="0" r="r" b="b"/>
              <a:pathLst>
                <a:path w="233" h="876">
                  <a:moveTo>
                    <a:pt x="233" y="876"/>
                  </a:moveTo>
                  <a:cubicBezTo>
                    <a:pt x="194" y="876"/>
                    <a:pt x="111" y="873"/>
                    <a:pt x="77" y="747"/>
                  </a:cubicBezTo>
                  <a:cubicBezTo>
                    <a:pt x="43" y="621"/>
                    <a:pt x="0" y="240"/>
                    <a:pt x="26" y="120"/>
                  </a:cubicBezTo>
                  <a:cubicBezTo>
                    <a:pt x="52" y="0"/>
                    <a:pt x="230" y="27"/>
                    <a:pt x="233" y="2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8" name="Freeform 207"/>
            <p:cNvSpPr>
              <a:spLocks/>
            </p:cNvSpPr>
            <p:nvPr/>
          </p:nvSpPr>
          <p:spPr bwMode="auto">
            <a:xfrm flipH="1">
              <a:off x="5996" y="9235"/>
              <a:ext cx="3820" cy="629"/>
            </a:xfrm>
            <a:custGeom>
              <a:avLst/>
              <a:gdLst/>
              <a:ahLst/>
              <a:cxnLst>
                <a:cxn ang="0">
                  <a:pos x="4330" y="589"/>
                </a:cxn>
                <a:cxn ang="0">
                  <a:pos x="2680" y="579"/>
                </a:cxn>
                <a:cxn ang="0">
                  <a:pos x="1236" y="555"/>
                </a:cxn>
                <a:cxn ang="0">
                  <a:pos x="615" y="486"/>
                </a:cxn>
                <a:cxn ang="0">
                  <a:pos x="54" y="369"/>
                </a:cxn>
                <a:cxn ang="0">
                  <a:pos x="18" y="339"/>
                </a:cxn>
                <a:cxn ang="0">
                  <a:pos x="3" y="273"/>
                </a:cxn>
                <a:cxn ang="0">
                  <a:pos x="0" y="162"/>
                </a:cxn>
                <a:cxn ang="0">
                  <a:pos x="6" y="120"/>
                </a:cxn>
                <a:cxn ang="0">
                  <a:pos x="33" y="210"/>
                </a:cxn>
                <a:cxn ang="0">
                  <a:pos x="6" y="300"/>
                </a:cxn>
                <a:cxn ang="0">
                  <a:pos x="12" y="324"/>
                </a:cxn>
                <a:cxn ang="0">
                  <a:pos x="27" y="261"/>
                </a:cxn>
                <a:cxn ang="0">
                  <a:pos x="39" y="186"/>
                </a:cxn>
                <a:cxn ang="0">
                  <a:pos x="4245" y="141"/>
                </a:cxn>
                <a:cxn ang="0">
                  <a:pos x="4275" y="141"/>
                </a:cxn>
                <a:cxn ang="0">
                  <a:pos x="4302" y="126"/>
                </a:cxn>
                <a:cxn ang="0">
                  <a:pos x="4332" y="90"/>
                </a:cxn>
                <a:cxn ang="0">
                  <a:pos x="4386" y="0"/>
                </a:cxn>
              </a:cxnLst>
              <a:rect l="0" t="0" r="r" b="b"/>
              <a:pathLst>
                <a:path w="4386" h="589">
                  <a:moveTo>
                    <a:pt x="4330" y="589"/>
                  </a:moveTo>
                  <a:lnTo>
                    <a:pt x="2680" y="579"/>
                  </a:lnTo>
                  <a:lnTo>
                    <a:pt x="1236" y="555"/>
                  </a:lnTo>
                  <a:lnTo>
                    <a:pt x="615" y="486"/>
                  </a:lnTo>
                  <a:lnTo>
                    <a:pt x="54" y="369"/>
                  </a:lnTo>
                  <a:lnTo>
                    <a:pt x="18" y="339"/>
                  </a:lnTo>
                  <a:lnTo>
                    <a:pt x="3" y="273"/>
                  </a:lnTo>
                  <a:lnTo>
                    <a:pt x="0" y="162"/>
                  </a:lnTo>
                  <a:lnTo>
                    <a:pt x="6" y="120"/>
                  </a:lnTo>
                  <a:lnTo>
                    <a:pt x="33" y="210"/>
                  </a:lnTo>
                  <a:lnTo>
                    <a:pt x="6" y="300"/>
                  </a:lnTo>
                  <a:lnTo>
                    <a:pt x="12" y="324"/>
                  </a:lnTo>
                  <a:lnTo>
                    <a:pt x="27" y="261"/>
                  </a:lnTo>
                  <a:lnTo>
                    <a:pt x="39" y="186"/>
                  </a:lnTo>
                  <a:lnTo>
                    <a:pt x="4245" y="141"/>
                  </a:lnTo>
                  <a:lnTo>
                    <a:pt x="4275" y="141"/>
                  </a:lnTo>
                  <a:lnTo>
                    <a:pt x="4302" y="126"/>
                  </a:lnTo>
                  <a:lnTo>
                    <a:pt x="4332" y="90"/>
                  </a:lnTo>
                  <a:lnTo>
                    <a:pt x="4386"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9" name="Freeform 206"/>
            <p:cNvSpPr>
              <a:spLocks/>
            </p:cNvSpPr>
            <p:nvPr/>
          </p:nvSpPr>
          <p:spPr bwMode="auto">
            <a:xfrm flipH="1">
              <a:off x="6113" y="9394"/>
              <a:ext cx="3672" cy="75"/>
            </a:xfrm>
            <a:custGeom>
              <a:avLst/>
              <a:gdLst/>
              <a:ahLst/>
              <a:cxnLst>
                <a:cxn ang="0">
                  <a:pos x="4214" y="0"/>
                </a:cxn>
                <a:cxn ang="0">
                  <a:pos x="4215" y="58"/>
                </a:cxn>
                <a:cxn ang="0">
                  <a:pos x="2601" y="70"/>
                </a:cxn>
                <a:cxn ang="0">
                  <a:pos x="2601" y="13"/>
                </a:cxn>
                <a:cxn ang="0">
                  <a:pos x="2595" y="67"/>
                </a:cxn>
                <a:cxn ang="0">
                  <a:pos x="1197" y="70"/>
                </a:cxn>
                <a:cxn ang="0">
                  <a:pos x="1197" y="25"/>
                </a:cxn>
                <a:cxn ang="0">
                  <a:pos x="1200" y="70"/>
                </a:cxn>
                <a:cxn ang="0">
                  <a:pos x="0" y="67"/>
                </a:cxn>
              </a:cxnLst>
              <a:rect l="0" t="0" r="r" b="b"/>
              <a:pathLst>
                <a:path w="4215" h="70">
                  <a:moveTo>
                    <a:pt x="4214" y="0"/>
                  </a:moveTo>
                  <a:lnTo>
                    <a:pt x="4215" y="58"/>
                  </a:lnTo>
                  <a:lnTo>
                    <a:pt x="2601" y="70"/>
                  </a:lnTo>
                  <a:lnTo>
                    <a:pt x="2601" y="13"/>
                  </a:lnTo>
                  <a:lnTo>
                    <a:pt x="2595" y="67"/>
                  </a:lnTo>
                  <a:lnTo>
                    <a:pt x="1197" y="70"/>
                  </a:lnTo>
                  <a:lnTo>
                    <a:pt x="1197" y="25"/>
                  </a:lnTo>
                  <a:lnTo>
                    <a:pt x="1200" y="70"/>
                  </a:lnTo>
                  <a:lnTo>
                    <a:pt x="0" y="67"/>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0" name="Rectangle 205"/>
            <p:cNvSpPr>
              <a:spLocks noChangeArrowheads="1"/>
            </p:cNvSpPr>
            <p:nvPr/>
          </p:nvSpPr>
          <p:spPr bwMode="auto">
            <a:xfrm rot="8132" flipH="1">
              <a:off x="6816" y="9546"/>
              <a:ext cx="734" cy="75"/>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dirty="0"/>
            </a:p>
          </p:txBody>
        </p:sp>
        <p:grpSp>
          <p:nvGrpSpPr>
            <p:cNvPr id="6" name="Group 201"/>
            <p:cNvGrpSpPr>
              <a:grpSpLocks/>
            </p:cNvGrpSpPr>
            <p:nvPr/>
          </p:nvGrpSpPr>
          <p:grpSpPr bwMode="auto">
            <a:xfrm>
              <a:off x="5269" y="6939"/>
              <a:ext cx="575" cy="510"/>
              <a:chOff x="5310" y="5223"/>
              <a:chExt cx="660" cy="477"/>
            </a:xfrm>
          </p:grpSpPr>
          <p:sp>
            <p:nvSpPr>
              <p:cNvPr id="107" name="Freeform 204"/>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8" name="Freeform 203"/>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9" name="Freeform 202"/>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grpSp>
          <p:nvGrpSpPr>
            <p:cNvPr id="7" name="Group 197"/>
            <p:cNvGrpSpPr>
              <a:grpSpLocks/>
            </p:cNvGrpSpPr>
            <p:nvPr/>
          </p:nvGrpSpPr>
          <p:grpSpPr bwMode="auto">
            <a:xfrm flipH="1">
              <a:off x="5846" y="6939"/>
              <a:ext cx="575" cy="510"/>
              <a:chOff x="5310" y="5223"/>
              <a:chExt cx="660" cy="477"/>
            </a:xfrm>
          </p:grpSpPr>
          <p:sp>
            <p:nvSpPr>
              <p:cNvPr id="104" name="Freeform 200"/>
              <p:cNvSpPr>
                <a:spLocks/>
              </p:cNvSpPr>
              <p:nvPr/>
            </p:nvSpPr>
            <p:spPr bwMode="auto">
              <a:xfrm>
                <a:off x="5310" y="5223"/>
                <a:ext cx="660" cy="273"/>
              </a:xfrm>
              <a:custGeom>
                <a:avLst/>
                <a:gdLst/>
                <a:ahLst/>
                <a:cxnLst>
                  <a:cxn ang="0">
                    <a:pos x="660" y="273"/>
                  </a:cxn>
                  <a:cxn ang="0">
                    <a:pos x="45" y="210"/>
                  </a:cxn>
                  <a:cxn ang="0">
                    <a:pos x="18" y="207"/>
                  </a:cxn>
                  <a:cxn ang="0">
                    <a:pos x="0" y="186"/>
                  </a:cxn>
                  <a:cxn ang="0">
                    <a:pos x="0" y="33"/>
                  </a:cxn>
                  <a:cxn ang="0">
                    <a:pos x="624" y="0"/>
                  </a:cxn>
                  <a:cxn ang="0">
                    <a:pos x="624" y="60"/>
                  </a:cxn>
                </a:cxnLst>
                <a:rect l="0" t="0" r="r" b="b"/>
                <a:pathLst>
                  <a:path w="660" h="273">
                    <a:moveTo>
                      <a:pt x="660" y="273"/>
                    </a:moveTo>
                    <a:lnTo>
                      <a:pt x="45" y="210"/>
                    </a:lnTo>
                    <a:lnTo>
                      <a:pt x="18" y="207"/>
                    </a:lnTo>
                    <a:lnTo>
                      <a:pt x="0" y="186"/>
                    </a:lnTo>
                    <a:lnTo>
                      <a:pt x="0" y="33"/>
                    </a:lnTo>
                    <a:lnTo>
                      <a:pt x="624" y="0"/>
                    </a:lnTo>
                    <a:lnTo>
                      <a:pt x="624" y="6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5" name="Freeform 199"/>
              <p:cNvSpPr>
                <a:spLocks/>
              </p:cNvSpPr>
              <p:nvPr/>
            </p:nvSpPr>
            <p:spPr bwMode="auto">
              <a:xfrm>
                <a:off x="5310" y="5280"/>
                <a:ext cx="657" cy="9"/>
              </a:xfrm>
              <a:custGeom>
                <a:avLst/>
                <a:gdLst/>
                <a:ahLst/>
                <a:cxnLst>
                  <a:cxn ang="0">
                    <a:pos x="0" y="9"/>
                  </a:cxn>
                  <a:cxn ang="0">
                    <a:pos x="657" y="0"/>
                  </a:cxn>
                </a:cxnLst>
                <a:rect l="0" t="0" r="r" b="b"/>
                <a:pathLst>
                  <a:path w="657" h="9">
                    <a:moveTo>
                      <a:pt x="0" y="9"/>
                    </a:moveTo>
                    <a:lnTo>
                      <a:pt x="657" y="0"/>
                    </a:ln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6" name="Freeform 198"/>
              <p:cNvSpPr>
                <a:spLocks/>
              </p:cNvSpPr>
              <p:nvPr/>
            </p:nvSpPr>
            <p:spPr bwMode="auto">
              <a:xfrm>
                <a:off x="5928" y="5493"/>
                <a:ext cx="42" cy="207"/>
              </a:xfrm>
              <a:custGeom>
                <a:avLst/>
                <a:gdLst/>
                <a:ahLst/>
                <a:cxnLst>
                  <a:cxn ang="0">
                    <a:pos x="0" y="0"/>
                  </a:cxn>
                  <a:cxn ang="0">
                    <a:pos x="18" y="168"/>
                  </a:cxn>
                  <a:cxn ang="0">
                    <a:pos x="42" y="207"/>
                  </a:cxn>
                </a:cxnLst>
                <a:rect l="0" t="0" r="r" b="b"/>
                <a:pathLst>
                  <a:path w="42" h="207">
                    <a:moveTo>
                      <a:pt x="0" y="0"/>
                    </a:moveTo>
                    <a:cubicBezTo>
                      <a:pt x="3" y="28"/>
                      <a:pt x="11" y="134"/>
                      <a:pt x="18" y="168"/>
                    </a:cubicBezTo>
                    <a:cubicBezTo>
                      <a:pt x="25" y="202"/>
                      <a:pt x="37" y="199"/>
                      <a:pt x="42" y="207"/>
                    </a:cubicBezTo>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sp>
          <p:nvSpPr>
            <p:cNvPr id="103" name="Freeform 196"/>
            <p:cNvSpPr>
              <a:spLocks/>
            </p:cNvSpPr>
            <p:nvPr/>
          </p:nvSpPr>
          <p:spPr bwMode="auto">
            <a:xfrm>
              <a:off x="5828" y="6865"/>
              <a:ext cx="31" cy="127"/>
            </a:xfrm>
            <a:custGeom>
              <a:avLst/>
              <a:gdLst/>
              <a:ahLst/>
              <a:cxnLst>
                <a:cxn ang="0">
                  <a:pos x="21" y="0"/>
                </a:cxn>
                <a:cxn ang="0">
                  <a:pos x="0" y="102"/>
                </a:cxn>
                <a:cxn ang="0">
                  <a:pos x="36" y="102"/>
                </a:cxn>
                <a:cxn ang="0">
                  <a:pos x="21" y="0"/>
                </a:cxn>
              </a:cxnLst>
              <a:rect l="0" t="0" r="r" b="b"/>
              <a:pathLst>
                <a:path w="36" h="119">
                  <a:moveTo>
                    <a:pt x="21" y="0"/>
                  </a:moveTo>
                  <a:lnTo>
                    <a:pt x="0" y="102"/>
                  </a:lnTo>
                  <a:cubicBezTo>
                    <a:pt x="3" y="119"/>
                    <a:pt x="32" y="119"/>
                    <a:pt x="36" y="102"/>
                  </a:cubicBezTo>
                  <a:lnTo>
                    <a:pt x="21" y="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500"/>
                                        <p:tgtEl>
                                          <p:spTgt spid="83"/>
                                        </p:tgtEl>
                                      </p:cBhvr>
                                    </p:animEffect>
                                  </p:childTnLst>
                                </p:cTn>
                              </p:par>
                              <p:par>
                                <p:cTn id="48" presetID="3" presetClass="emph" presetSubtype="2" fill="hold" nodeType="withEffect">
                                  <p:stCondLst>
                                    <p:cond delay="0"/>
                                  </p:stCondLst>
                                  <p:childTnLst>
                                    <p:animClr clrSpc="rgb">
                                      <p:cBhvr override="childStyle">
                                        <p:cTn id="49" dur="1000" fill="hold"/>
                                        <p:tgtEl>
                                          <p:spTgt spid="3">
                                            <p:txEl>
                                              <p:pRg st="2" end="2"/>
                                            </p:txEl>
                                          </p:spTgt>
                                        </p:tgtEl>
                                        <p:attrNameLst>
                                          <p:attrName>style.color</p:attrName>
                                        </p:attrNameLst>
                                      </p:cBhvr>
                                      <p:to>
                                        <a:schemeClr val="bg1"/>
                                      </p:to>
                                    </p:animClr>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84"/>
                                        </p:tgtEl>
                                        <p:attrNameLst>
                                          <p:attrName>style.visibility</p:attrName>
                                        </p:attrNameLst>
                                      </p:cBhvr>
                                      <p:to>
                                        <p:strVal val="visible"/>
                                      </p:to>
                                    </p:set>
                                    <p:animEffect transition="in" filter="fade">
                                      <p:cBhvr>
                                        <p:cTn id="54" dur="500"/>
                                        <p:tgtEl>
                                          <p:spTgt spid="84"/>
                                        </p:tgtEl>
                                      </p:cBhvr>
                                    </p:animEffect>
                                  </p:childTnLst>
                                </p:cTn>
                              </p:par>
                              <p:par>
                                <p:cTn id="55" presetID="3" presetClass="emph" presetSubtype="2" fill="hold" nodeType="withEffect">
                                  <p:stCondLst>
                                    <p:cond delay="0"/>
                                  </p:stCondLst>
                                  <p:childTnLst>
                                    <p:animClr clrSpc="rgb">
                                      <p:cBhvr override="childStyle">
                                        <p:cTn id="56" dur="1000" fill="hold"/>
                                        <p:tgtEl>
                                          <p:spTgt spid="3">
                                            <p:txEl>
                                              <p:pRg st="5" end="5"/>
                                            </p:txEl>
                                          </p:spTgt>
                                        </p:tgtEl>
                                        <p:attrNameLst>
                                          <p:attrName>style.color</p:attrName>
                                        </p:attrNameLst>
                                      </p:cBhvr>
                                      <p:to>
                                        <a:schemeClr val="bg1"/>
                                      </p:to>
                                    </p:animClr>
                                  </p:childTnLst>
                                </p:cTn>
                              </p:par>
                              <p:par>
                                <p:cTn id="57" presetID="3" presetClass="emph" presetSubtype="2" fill="hold" nodeType="withEffect">
                                  <p:stCondLst>
                                    <p:cond delay="0"/>
                                  </p:stCondLst>
                                  <p:childTnLst>
                                    <p:animClr clrSpc="rgb">
                                      <p:cBhvr override="childStyle">
                                        <p:cTn id="58" dur="1000" fill="hold"/>
                                        <p:tgtEl>
                                          <p:spTgt spid="3">
                                            <p:txEl>
                                              <p:pRg st="6" end="6"/>
                                            </p:txEl>
                                          </p:spTgt>
                                        </p:tgtEl>
                                        <p:attrNameLst>
                                          <p:attrName>style.color</p:attrName>
                                        </p:attrNameLst>
                                      </p:cBhvr>
                                      <p:to>
                                        <a:schemeClr val="bg1"/>
                                      </p:to>
                                    </p:animClr>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85">
                                            <p:txEl>
                                              <p:pRg st="0" end="0"/>
                                            </p:txEl>
                                          </p:spTgt>
                                        </p:tgtEl>
                                        <p:attrNameLst>
                                          <p:attrName>style.visibility</p:attrName>
                                        </p:attrNameLst>
                                      </p:cBhvr>
                                      <p:to>
                                        <p:strVal val="visible"/>
                                      </p:to>
                                    </p:set>
                                    <p:animEffect transition="in" filter="fade">
                                      <p:cBhvr>
                                        <p:cTn id="63" dur="2000"/>
                                        <p:tgtEl>
                                          <p:spTgt spid="85">
                                            <p:txEl>
                                              <p:pRg st="0" end="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86">
                                            <p:txEl>
                                              <p:pRg st="0" end="0"/>
                                            </p:txEl>
                                          </p:spTgt>
                                        </p:tgtEl>
                                        <p:attrNameLst>
                                          <p:attrName>style.visibility</p:attrName>
                                        </p:attrNameLst>
                                      </p:cBhvr>
                                      <p:to>
                                        <p:strVal val="visible"/>
                                      </p:to>
                                    </p:set>
                                    <p:animEffect transition="in" filter="fade">
                                      <p:cBhvr>
                                        <p:cTn id="68" dur="2000"/>
                                        <p:tgtEl>
                                          <p:spTgt spid="86">
                                            <p:txEl>
                                              <p:pRg st="0" end="0"/>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86">
                                            <p:txEl>
                                              <p:pRg st="1" end="1"/>
                                            </p:txEl>
                                          </p:spTgt>
                                        </p:tgtEl>
                                        <p:attrNameLst>
                                          <p:attrName>style.visibility</p:attrName>
                                        </p:attrNameLst>
                                      </p:cBhvr>
                                      <p:to>
                                        <p:strVal val="visible"/>
                                      </p:to>
                                    </p:set>
                                    <p:animEffect transition="in" filter="fade">
                                      <p:cBhvr>
                                        <p:cTn id="73" dur="2000"/>
                                        <p:tgtEl>
                                          <p:spTgt spid="86">
                                            <p:txEl>
                                              <p:pRg st="1" end="1"/>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78"/>
                                        </p:tgtEl>
                                        <p:attrNameLst>
                                          <p:attrName>style.visibility</p:attrName>
                                        </p:attrNameLst>
                                      </p:cBhvr>
                                      <p:to>
                                        <p:strVal val="visible"/>
                                      </p:to>
                                    </p:set>
                                    <p:animEffect transition="in" filter="fade">
                                      <p:cBhvr>
                                        <p:cTn id="78" dur="2000"/>
                                        <p:tgtEl>
                                          <p:spTgt spid="78"/>
                                        </p:tgtEl>
                                      </p:cBhvr>
                                    </p:animEffect>
                                  </p:childTnLst>
                                </p:cTn>
                              </p:par>
                              <p:par>
                                <p:cTn id="79" presetID="10" presetClass="entr" presetSubtype="0" fill="hold" nodeType="withEffect">
                                  <p:stCondLst>
                                    <p:cond delay="0"/>
                                  </p:stCondLst>
                                  <p:childTnLst>
                                    <p:set>
                                      <p:cBhvr>
                                        <p:cTn id="80" dur="1" fill="hold">
                                          <p:stCondLst>
                                            <p:cond delay="0"/>
                                          </p:stCondLst>
                                        </p:cTn>
                                        <p:tgtEl>
                                          <p:spTgt spid="55"/>
                                        </p:tgtEl>
                                        <p:attrNameLst>
                                          <p:attrName>style.visibility</p:attrName>
                                        </p:attrNameLst>
                                      </p:cBhvr>
                                      <p:to>
                                        <p:strVal val="visible"/>
                                      </p:to>
                                    </p:set>
                                    <p:animEffect transition="in" filter="fade">
                                      <p:cBhvr>
                                        <p:cTn id="81" dur="500"/>
                                        <p:tgtEl>
                                          <p:spTgt spid="55"/>
                                        </p:tgtEl>
                                      </p:cBhvr>
                                    </p:animEffect>
                                  </p:childTnLst>
                                </p:cTn>
                              </p:par>
                              <p:par>
                                <p:cTn id="82" presetID="10" presetClass="entr" presetSubtype="0" fill="hold" nodeType="with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fade">
                                      <p:cBhvr>
                                        <p:cTn id="84" dur="500"/>
                                        <p:tgtEl>
                                          <p:spTgt spid="4"/>
                                        </p:tgtEl>
                                      </p:cBhvr>
                                    </p:animEffect>
                                  </p:childTnLst>
                                </p:cTn>
                              </p:par>
                            </p:childTnLst>
                          </p:cTn>
                        </p:par>
                        <p:par>
                          <p:cTn id="85" fill="hold">
                            <p:stCondLst>
                              <p:cond delay="2000"/>
                            </p:stCondLst>
                            <p:childTnLst>
                              <p:par>
                                <p:cTn id="86" presetID="22" presetClass="entr" presetSubtype="2"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right)">
                                      <p:cBhvr>
                                        <p:cTn id="88" dur="500"/>
                                        <p:tgtEl>
                                          <p:spTgt spid="50"/>
                                        </p:tgtEl>
                                      </p:cBhvr>
                                    </p:animEffect>
                                  </p:childTnLst>
                                </p:cTn>
                              </p:par>
                            </p:childTnLst>
                          </p:cTn>
                        </p:par>
                        <p:par>
                          <p:cTn id="89" fill="hold">
                            <p:stCondLst>
                              <p:cond delay="2500"/>
                            </p:stCondLst>
                            <p:childTnLst>
                              <p:par>
                                <p:cTn id="90" presetID="22" presetClass="entr" presetSubtype="2" fill="hold" nodeType="afterEffect">
                                  <p:stCondLst>
                                    <p:cond delay="0"/>
                                  </p:stCondLst>
                                  <p:childTnLst>
                                    <p:set>
                                      <p:cBhvr>
                                        <p:cTn id="91" dur="1" fill="hold">
                                          <p:stCondLst>
                                            <p:cond delay="0"/>
                                          </p:stCondLst>
                                        </p:cTn>
                                        <p:tgtEl>
                                          <p:spTgt spid="133"/>
                                        </p:tgtEl>
                                        <p:attrNameLst>
                                          <p:attrName>style.visibility</p:attrName>
                                        </p:attrNameLst>
                                      </p:cBhvr>
                                      <p:to>
                                        <p:strVal val="visible"/>
                                      </p:to>
                                    </p:set>
                                    <p:animEffect transition="in" filter="wipe(right)">
                                      <p:cBhvr>
                                        <p:cTn id="92" dur="500"/>
                                        <p:tgtEl>
                                          <p:spTgt spid="133"/>
                                        </p:tgtEl>
                                      </p:cBhvr>
                                    </p:animEffect>
                                  </p:childTnLst>
                                </p:cTn>
                              </p:par>
                            </p:childTnLst>
                          </p:cTn>
                        </p:par>
                        <p:par>
                          <p:cTn id="93" fill="hold">
                            <p:stCondLst>
                              <p:cond delay="3000"/>
                            </p:stCondLst>
                            <p:childTnLst>
                              <p:par>
                                <p:cTn id="94" presetID="1" presetClass="entr" presetSubtype="0" fill="hold" nodeType="afterEffect">
                                  <p:stCondLst>
                                    <p:cond delay="0"/>
                                  </p:stCondLst>
                                  <p:childTnLst>
                                    <p:set>
                                      <p:cBhvr>
                                        <p:cTn id="95" dur="1" fill="hold">
                                          <p:stCondLst>
                                            <p:cond delay="0"/>
                                          </p:stCondLst>
                                        </p:cTn>
                                        <p:tgtEl>
                                          <p:spTgt spid="5"/>
                                        </p:tgtEl>
                                        <p:attrNameLst>
                                          <p:attrName>style.visibility</p:attrName>
                                        </p:attrNameLst>
                                      </p:cBhvr>
                                      <p:to>
                                        <p:strVal val="visible"/>
                                      </p:to>
                                    </p:set>
                                  </p:childTnLst>
                                </p:cTn>
                              </p:par>
                            </p:childTnLst>
                          </p:cTn>
                        </p:par>
                        <p:par>
                          <p:cTn id="96" fill="hold">
                            <p:stCondLst>
                              <p:cond delay="3000"/>
                            </p:stCondLst>
                            <p:childTnLst>
                              <p:par>
                                <p:cTn id="97" presetID="0" presetClass="path" presetSubtype="0" accel="50000" decel="50000" fill="hold" nodeType="afterEffect">
                                  <p:stCondLst>
                                    <p:cond delay="0"/>
                                  </p:stCondLst>
                                  <p:childTnLst>
                                    <p:animMotion origin="layout" path="M 3.33333E-6 -2.13327E-6 C -0.0033 -0.00809 -0.00642 -0.01596 -0.00989 -0.02128 C -0.01337 -0.0266 -0.01597 -0.02707 -0.02083 -0.03193 C -0.02569 -0.03678 -0.03212 -0.04373 -0.03871 -0.04997 C -0.04531 -0.05622 -0.05208 -0.06386 -0.06024 -0.06964 C -0.0684 -0.07542 -0.07743 -0.07936 -0.08785 -0.08514 C -0.09826 -0.09093 -0.11354 -0.10018 -0.12274 -0.10388 C -0.13194 -0.10759 -0.13628 -0.10689 -0.14305 -0.10805 C -0.14983 -0.1092 -0.12135 -0.1099 -0.16319 -0.11036 C -0.20503 -0.11082 -0.29948 -0.11059 -0.39392 -0.11036 " pathEditMode="relative" ptsTypes="aaaaaaaaaA">
                                      <p:cBhvr>
                                        <p:cTn id="98" dur="3000" fill="hold"/>
                                        <p:tgtEl>
                                          <p:spTgt spid="5"/>
                                        </p:tgtEl>
                                        <p:attrNameLst>
                                          <p:attrName>ppt_x</p:attrName>
                                          <p:attrName>ppt_y</p:attrName>
                                        </p:attrNameLst>
                                      </p:cBhvr>
                                    </p:animMotion>
                                  </p:childTnLst>
                                </p:cTn>
                              </p:par>
                              <p:par>
                                <p:cTn id="99" presetID="8" presetClass="emph" presetSubtype="0" fill="hold" nodeType="withEffect">
                                  <p:stCondLst>
                                    <p:cond delay="0"/>
                                  </p:stCondLst>
                                  <p:childTnLst>
                                    <p:animRot by="-3180000">
                                      <p:cBhvr>
                                        <p:cTn id="100" dur="1500" fill="hold"/>
                                        <p:tgtEl>
                                          <p:spTgt spid="5"/>
                                        </p:tgtEl>
                                        <p:attrNameLst>
                                          <p:attrName>r</p:attrName>
                                        </p:attrNameLst>
                                      </p:cBhvr>
                                    </p:animRot>
                                  </p:childTnLst>
                                </p:cTn>
                              </p:par>
                            </p:childTnLst>
                          </p:cTn>
                        </p:par>
                        <p:par>
                          <p:cTn id="101" fill="hold">
                            <p:stCondLst>
                              <p:cond delay="6000"/>
                            </p:stCondLst>
                            <p:childTnLst>
                              <p:par>
                                <p:cTn id="102" presetID="22" presetClass="entr" presetSubtype="2" fill="hold" grpId="0" nodeType="after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wipe(right)">
                                      <p:cBhvr>
                                        <p:cTn id="104" dur="500"/>
                                        <p:tgtEl>
                                          <p:spTgt spid="49"/>
                                        </p:tgtEl>
                                      </p:cBhvr>
                                    </p:animEffect>
                                  </p:childTnLst>
                                </p:cTn>
                              </p:par>
                            </p:childTnLst>
                          </p:cTn>
                        </p:par>
                        <p:par>
                          <p:cTn id="105" fill="hold">
                            <p:stCondLst>
                              <p:cond delay="6500"/>
                            </p:stCondLst>
                            <p:childTnLst>
                              <p:par>
                                <p:cTn id="106" presetID="1" presetClass="entr" presetSubtype="0" fill="hold" nodeType="afterEffect">
                                  <p:stCondLst>
                                    <p:cond delay="0"/>
                                  </p:stCondLst>
                                  <p:childTnLst>
                                    <p:set>
                                      <p:cBhvr>
                                        <p:cTn id="107" dur="1" fill="hold">
                                          <p:stCondLst>
                                            <p:cond delay="0"/>
                                          </p:stCondLst>
                                        </p:cTn>
                                        <p:tgtEl>
                                          <p:spTgt spid="8"/>
                                        </p:tgtEl>
                                        <p:attrNameLst>
                                          <p:attrName>style.visibility</p:attrName>
                                        </p:attrNameLst>
                                      </p:cBhvr>
                                      <p:to>
                                        <p:strVal val="visible"/>
                                      </p:to>
                                    </p:set>
                                  </p:childTnLst>
                                </p:cTn>
                              </p:par>
                              <p:par>
                                <p:cTn id="108" presetID="0" presetClass="path" presetSubtype="0" accel="50000" decel="50000" fill="hold" nodeType="withEffect">
                                  <p:stCondLst>
                                    <p:cond delay="0"/>
                                  </p:stCondLst>
                                  <p:childTnLst>
                                    <p:animMotion origin="layout" path="M -8.05556E-6 6.15456E-7 C -0.00782 -0.00695 -0.01563 -0.01365 -0.02275 -0.01967 C -0.02987 -0.02569 -0.03629 -0.03101 -0.04289 -0.0361 C -0.04949 -0.04119 -0.05521 -0.04605 -0.06216 -0.05067 C -0.06876 -0.0553 -0.0757 -0.059 -0.08351 -0.06386 C -0.0915 -0.06872 -0.09706 -0.07289 -0.11008 -0.07937 C -0.12292 -0.08584 -0.14706 -0.09649 -0.16129 -0.10227 C -0.17553 -0.10806 -0.18594 -0.11129 -0.19515 -0.11453 C -0.20435 -0.11777 -0.21008 -0.12055 -0.2165 -0.12194 C -0.22292 -0.12333 -0.22136 -0.12309 -0.23369 -0.12356 C -0.24619 -0.12402 -0.26112 -0.12425 -0.29081 -0.12425 C -0.32049 -0.12425 -0.36615 -0.12425 -0.41164 -0.12425 " pathEditMode="relative" ptsTypes="aaaaaaaaaaaA">
                                      <p:cBhvr>
                                        <p:cTn id="109" dur="3000" fill="hold"/>
                                        <p:tgtEl>
                                          <p:spTgt spid="8"/>
                                        </p:tgtEl>
                                        <p:attrNameLst>
                                          <p:attrName>ppt_x</p:attrName>
                                          <p:attrName>ppt_y</p:attrName>
                                        </p:attrNameLst>
                                      </p:cBhvr>
                                    </p:animMotion>
                                  </p:childTnLst>
                                </p:cTn>
                              </p:par>
                              <p:par>
                                <p:cTn id="110" presetID="8" presetClass="emph" presetSubtype="0" fill="hold" nodeType="withEffect">
                                  <p:stCondLst>
                                    <p:cond delay="600"/>
                                  </p:stCondLst>
                                  <p:childTnLst>
                                    <p:animRot by="-1800000">
                                      <p:cBhvr>
                                        <p:cTn id="111" dur="1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84" grpId="0" animBg="1"/>
      <p:bldP spid="83" grpId="0" animBg="1"/>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Der passende Abstand zum Hang</a:t>
            </a:r>
            <a:endParaRPr lang="de-DE" dirty="0"/>
          </a:p>
        </p:txBody>
      </p:sp>
      <p:sp>
        <p:nvSpPr>
          <p:cNvPr id="3" name="Inhaltsplatzhalter 2"/>
          <p:cNvSpPr>
            <a:spLocks noGrp="1"/>
          </p:cNvSpPr>
          <p:nvPr>
            <p:ph sz="quarter" idx="1"/>
          </p:nvPr>
        </p:nvSpPr>
        <p:spPr>
          <a:xfrm>
            <a:off x="428596" y="1214422"/>
            <a:ext cx="8229600" cy="5286412"/>
          </a:xfrm>
        </p:spPr>
        <p:txBody>
          <a:bodyPr>
            <a:normAutofit lnSpcReduction="10000"/>
          </a:bodyPr>
          <a:lstStyle/>
          <a:p>
            <a:r>
              <a:rPr lang="de-DE" dirty="0" smtClean="0"/>
              <a:t>Hänge im Gebirge selten langgezogen und homogen</a:t>
            </a:r>
          </a:p>
          <a:p>
            <a:r>
              <a:rPr lang="de-DE" dirty="0" smtClean="0"/>
              <a:t>Ungleichmäßig, von Karen und Seitentälern unterbrochen</a:t>
            </a:r>
          </a:p>
          <a:p>
            <a:pPr lvl="1"/>
            <a:r>
              <a:rPr lang="de-DE" dirty="0" smtClean="0"/>
              <a:t>Auf der Suche nach den besten Aufwinden führt der Flug auch in diese Einschnitte.      Vorrangig dabei ist jedoch die Sicherheit</a:t>
            </a:r>
          </a:p>
          <a:p>
            <a:pPr lvl="1"/>
            <a:endParaRPr lang="de-DE" dirty="0" smtClean="0"/>
          </a:p>
          <a:p>
            <a:pPr lvl="1"/>
            <a:endParaRPr lang="de-DE" dirty="0" smtClean="0"/>
          </a:p>
          <a:p>
            <a:pPr lvl="1"/>
            <a:endParaRPr lang="de-DE" dirty="0" smtClean="0"/>
          </a:p>
          <a:p>
            <a:pPr lvl="1"/>
            <a:endParaRPr lang="de-DE" dirty="0" smtClean="0"/>
          </a:p>
          <a:p>
            <a:pPr lvl="1"/>
            <a:endParaRPr lang="de-DE" dirty="0" smtClean="0"/>
          </a:p>
          <a:p>
            <a:pPr lvl="1"/>
            <a:r>
              <a:rPr lang="de-DE" dirty="0" smtClean="0"/>
              <a:t>Beim Flug in geringer Höhe über Gipfel und Grate gelten analog die Regeln zum Hangflug</a:t>
            </a:r>
          </a:p>
          <a:p>
            <a:pPr lvl="1"/>
            <a:r>
              <a:rPr lang="de-DE" dirty="0" smtClean="0"/>
              <a:t>Versetzung durch Wind wird mit zunehmender Höhe größer</a:t>
            </a:r>
          </a:p>
          <a:p>
            <a:pPr lvl="2"/>
            <a:r>
              <a:rPr lang="de-DE" dirty="0" smtClean="0"/>
              <a:t>Vorhaltewinkel vergrößern, um Abdriften ins Lee zu vermeiden</a:t>
            </a:r>
          </a:p>
          <a:p>
            <a:pPr lvl="1"/>
            <a:endParaRPr lang="de-DE" dirty="0" smtClean="0"/>
          </a:p>
        </p:txBody>
      </p:sp>
      <p:grpSp>
        <p:nvGrpSpPr>
          <p:cNvPr id="4" name="Gruppieren 8"/>
          <p:cNvGrpSpPr/>
          <p:nvPr/>
        </p:nvGrpSpPr>
        <p:grpSpPr>
          <a:xfrm>
            <a:off x="-142908" y="3071810"/>
            <a:ext cx="5584825" cy="922337"/>
            <a:chOff x="927100" y="5935663"/>
            <a:chExt cx="5584825" cy="922337"/>
          </a:xfrm>
        </p:grpSpPr>
        <p:sp>
          <p:nvSpPr>
            <p:cNvPr id="3074" name="Freeform 2"/>
            <p:cNvSpPr>
              <a:spLocks/>
            </p:cNvSpPr>
            <p:nvPr/>
          </p:nvSpPr>
          <p:spPr bwMode="auto">
            <a:xfrm>
              <a:off x="927100" y="5935663"/>
              <a:ext cx="5584825" cy="922337"/>
            </a:xfrm>
            <a:custGeom>
              <a:avLst/>
              <a:gdLst/>
              <a:ahLst/>
              <a:cxnLst>
                <a:cxn ang="0">
                  <a:pos x="3111" y="8"/>
                </a:cxn>
                <a:cxn ang="0">
                  <a:pos x="3469" y="100"/>
                </a:cxn>
                <a:cxn ang="0">
                  <a:pos x="3906" y="168"/>
                </a:cxn>
                <a:cxn ang="0">
                  <a:pos x="4773" y="168"/>
                </a:cxn>
                <a:cxn ang="0">
                  <a:pos x="5483" y="74"/>
                </a:cxn>
                <a:cxn ang="0">
                  <a:pos x="6378" y="57"/>
                </a:cxn>
                <a:cxn ang="0">
                  <a:pos x="6801" y="134"/>
                </a:cxn>
                <a:cxn ang="0">
                  <a:pos x="7252" y="117"/>
                </a:cxn>
                <a:cxn ang="0">
                  <a:pos x="7633" y="252"/>
                </a:cxn>
                <a:cxn ang="0">
                  <a:pos x="8028" y="524"/>
                </a:cxn>
                <a:cxn ang="0">
                  <a:pos x="8723" y="881"/>
                </a:cxn>
                <a:cxn ang="0">
                  <a:pos x="7342" y="1034"/>
                </a:cxn>
                <a:cxn ang="0">
                  <a:pos x="6693" y="1097"/>
                </a:cxn>
                <a:cxn ang="0">
                  <a:pos x="6478" y="877"/>
                </a:cxn>
                <a:cxn ang="0">
                  <a:pos x="6242" y="709"/>
                </a:cxn>
                <a:cxn ang="0">
                  <a:pos x="5834" y="709"/>
                </a:cxn>
                <a:cxn ang="0">
                  <a:pos x="5640" y="903"/>
                </a:cxn>
                <a:cxn ang="0">
                  <a:pos x="5539" y="1088"/>
                </a:cxn>
                <a:cxn ang="0">
                  <a:pos x="5440" y="1435"/>
                </a:cxn>
                <a:cxn ang="0">
                  <a:pos x="5060" y="1393"/>
                </a:cxn>
                <a:cxn ang="0">
                  <a:pos x="4602" y="1418"/>
                </a:cxn>
                <a:cxn ang="0">
                  <a:pos x="4544" y="1199"/>
                </a:cxn>
                <a:cxn ang="0">
                  <a:pos x="4480" y="843"/>
                </a:cxn>
                <a:cxn ang="0">
                  <a:pos x="4323" y="658"/>
                </a:cxn>
                <a:cxn ang="0">
                  <a:pos x="3382" y="717"/>
                </a:cxn>
                <a:cxn ang="0">
                  <a:pos x="3169" y="877"/>
                </a:cxn>
                <a:cxn ang="0">
                  <a:pos x="2973" y="1070"/>
                </a:cxn>
                <a:cxn ang="0">
                  <a:pos x="1831" y="1139"/>
                </a:cxn>
                <a:cxn ang="0">
                  <a:pos x="647" y="1139"/>
                </a:cxn>
                <a:cxn ang="0">
                  <a:pos x="50" y="472"/>
                </a:cxn>
                <a:cxn ang="0">
                  <a:pos x="149" y="210"/>
                </a:cxn>
                <a:cxn ang="0">
                  <a:pos x="2881" y="32"/>
                </a:cxn>
              </a:cxnLst>
              <a:rect l="0" t="0" r="r" b="b"/>
              <a:pathLst>
                <a:path w="8795" h="1452">
                  <a:moveTo>
                    <a:pt x="2881" y="32"/>
                  </a:moveTo>
                  <a:cubicBezTo>
                    <a:pt x="3270" y="24"/>
                    <a:pt x="3030" y="0"/>
                    <a:pt x="3111" y="8"/>
                  </a:cubicBezTo>
                  <a:cubicBezTo>
                    <a:pt x="3183" y="20"/>
                    <a:pt x="3309" y="59"/>
                    <a:pt x="3369" y="74"/>
                  </a:cubicBezTo>
                  <a:cubicBezTo>
                    <a:pt x="3429" y="110"/>
                    <a:pt x="3363" y="76"/>
                    <a:pt x="3469" y="100"/>
                  </a:cubicBezTo>
                  <a:cubicBezTo>
                    <a:pt x="3513" y="109"/>
                    <a:pt x="3562" y="122"/>
                    <a:pt x="3633" y="134"/>
                  </a:cubicBezTo>
                  <a:cubicBezTo>
                    <a:pt x="3722" y="160"/>
                    <a:pt x="3906" y="168"/>
                    <a:pt x="3906" y="168"/>
                  </a:cubicBezTo>
                  <a:cubicBezTo>
                    <a:pt x="3990" y="193"/>
                    <a:pt x="4055" y="196"/>
                    <a:pt x="4149" y="201"/>
                  </a:cubicBezTo>
                  <a:cubicBezTo>
                    <a:pt x="4380" y="197"/>
                    <a:pt x="4559" y="188"/>
                    <a:pt x="4773" y="168"/>
                  </a:cubicBezTo>
                  <a:cubicBezTo>
                    <a:pt x="4914" y="125"/>
                    <a:pt x="5065" y="155"/>
                    <a:pt x="5211" y="142"/>
                  </a:cubicBezTo>
                  <a:cubicBezTo>
                    <a:pt x="5328" y="126"/>
                    <a:pt x="5408" y="94"/>
                    <a:pt x="5483" y="74"/>
                  </a:cubicBezTo>
                  <a:cubicBezTo>
                    <a:pt x="5538" y="53"/>
                    <a:pt x="5598" y="41"/>
                    <a:pt x="5654" y="24"/>
                  </a:cubicBezTo>
                  <a:cubicBezTo>
                    <a:pt x="5905" y="28"/>
                    <a:pt x="6135" y="37"/>
                    <a:pt x="6378" y="57"/>
                  </a:cubicBezTo>
                  <a:cubicBezTo>
                    <a:pt x="6468" y="79"/>
                    <a:pt x="6342" y="51"/>
                    <a:pt x="6485" y="74"/>
                  </a:cubicBezTo>
                  <a:cubicBezTo>
                    <a:pt x="6591" y="91"/>
                    <a:pt x="6694" y="123"/>
                    <a:pt x="6801" y="134"/>
                  </a:cubicBezTo>
                  <a:cubicBezTo>
                    <a:pt x="6930" y="171"/>
                    <a:pt x="6867" y="150"/>
                    <a:pt x="7124" y="142"/>
                  </a:cubicBezTo>
                  <a:cubicBezTo>
                    <a:pt x="7168" y="132"/>
                    <a:pt x="7208" y="122"/>
                    <a:pt x="7252" y="117"/>
                  </a:cubicBezTo>
                  <a:cubicBezTo>
                    <a:pt x="7326" y="122"/>
                    <a:pt x="7505" y="154"/>
                    <a:pt x="7568" y="176"/>
                  </a:cubicBezTo>
                  <a:cubicBezTo>
                    <a:pt x="7590" y="202"/>
                    <a:pt x="7615" y="221"/>
                    <a:pt x="7633" y="252"/>
                  </a:cubicBezTo>
                  <a:cubicBezTo>
                    <a:pt x="7647" y="279"/>
                    <a:pt x="7695" y="347"/>
                    <a:pt x="7704" y="379"/>
                  </a:cubicBezTo>
                  <a:cubicBezTo>
                    <a:pt x="7782" y="422"/>
                    <a:pt x="7858" y="440"/>
                    <a:pt x="8028" y="524"/>
                  </a:cubicBezTo>
                  <a:cubicBezTo>
                    <a:pt x="8175" y="580"/>
                    <a:pt x="8474" y="659"/>
                    <a:pt x="8590" y="718"/>
                  </a:cubicBezTo>
                  <a:cubicBezTo>
                    <a:pt x="8706" y="777"/>
                    <a:pt x="8795" y="834"/>
                    <a:pt x="8723" y="881"/>
                  </a:cubicBezTo>
                  <a:cubicBezTo>
                    <a:pt x="8651" y="928"/>
                    <a:pt x="8389" y="978"/>
                    <a:pt x="8159" y="1003"/>
                  </a:cubicBezTo>
                  <a:cubicBezTo>
                    <a:pt x="7929" y="1028"/>
                    <a:pt x="7554" y="1022"/>
                    <a:pt x="7342" y="1034"/>
                  </a:cubicBezTo>
                  <a:cubicBezTo>
                    <a:pt x="7130" y="1046"/>
                    <a:pt x="6992" y="1066"/>
                    <a:pt x="6884" y="1076"/>
                  </a:cubicBezTo>
                  <a:cubicBezTo>
                    <a:pt x="6776" y="1086"/>
                    <a:pt x="6741" y="1112"/>
                    <a:pt x="6693" y="1097"/>
                  </a:cubicBezTo>
                  <a:cubicBezTo>
                    <a:pt x="6673" y="1076"/>
                    <a:pt x="6626" y="1014"/>
                    <a:pt x="6600" y="987"/>
                  </a:cubicBezTo>
                  <a:cubicBezTo>
                    <a:pt x="6564" y="951"/>
                    <a:pt x="6507" y="905"/>
                    <a:pt x="6478" y="877"/>
                  </a:cubicBezTo>
                  <a:cubicBezTo>
                    <a:pt x="6461" y="858"/>
                    <a:pt x="6445" y="838"/>
                    <a:pt x="6429" y="819"/>
                  </a:cubicBezTo>
                  <a:cubicBezTo>
                    <a:pt x="6389" y="791"/>
                    <a:pt x="6285" y="731"/>
                    <a:pt x="6242" y="709"/>
                  </a:cubicBezTo>
                  <a:cubicBezTo>
                    <a:pt x="6219" y="699"/>
                    <a:pt x="6193" y="693"/>
                    <a:pt x="6170" y="683"/>
                  </a:cubicBezTo>
                  <a:cubicBezTo>
                    <a:pt x="6102" y="683"/>
                    <a:pt x="5896" y="700"/>
                    <a:pt x="5834" y="709"/>
                  </a:cubicBezTo>
                  <a:cubicBezTo>
                    <a:pt x="5761" y="729"/>
                    <a:pt x="5765" y="777"/>
                    <a:pt x="5734" y="809"/>
                  </a:cubicBezTo>
                  <a:cubicBezTo>
                    <a:pt x="5705" y="843"/>
                    <a:pt x="5666" y="866"/>
                    <a:pt x="5640" y="903"/>
                  </a:cubicBezTo>
                  <a:cubicBezTo>
                    <a:pt x="5616" y="936"/>
                    <a:pt x="5599" y="971"/>
                    <a:pt x="5569" y="996"/>
                  </a:cubicBezTo>
                  <a:cubicBezTo>
                    <a:pt x="5555" y="1026"/>
                    <a:pt x="5552" y="1058"/>
                    <a:pt x="5539" y="1088"/>
                  </a:cubicBezTo>
                  <a:cubicBezTo>
                    <a:pt x="5509" y="1161"/>
                    <a:pt x="5490" y="1240"/>
                    <a:pt x="5468" y="1316"/>
                  </a:cubicBezTo>
                  <a:cubicBezTo>
                    <a:pt x="5452" y="1375"/>
                    <a:pt x="5451" y="1412"/>
                    <a:pt x="5440" y="1435"/>
                  </a:cubicBezTo>
                  <a:cubicBezTo>
                    <a:pt x="5427" y="1445"/>
                    <a:pt x="5397" y="1452"/>
                    <a:pt x="5397" y="1452"/>
                  </a:cubicBezTo>
                  <a:cubicBezTo>
                    <a:pt x="5265" y="1445"/>
                    <a:pt x="5179" y="1440"/>
                    <a:pt x="5060" y="1393"/>
                  </a:cubicBezTo>
                  <a:cubicBezTo>
                    <a:pt x="5007" y="1373"/>
                    <a:pt x="4895" y="1368"/>
                    <a:pt x="4895" y="1368"/>
                  </a:cubicBezTo>
                  <a:cubicBezTo>
                    <a:pt x="4737" y="1374"/>
                    <a:pt x="4708" y="1355"/>
                    <a:pt x="4602" y="1418"/>
                  </a:cubicBezTo>
                  <a:cubicBezTo>
                    <a:pt x="4590" y="1412"/>
                    <a:pt x="4574" y="1413"/>
                    <a:pt x="4566" y="1401"/>
                  </a:cubicBezTo>
                  <a:cubicBezTo>
                    <a:pt x="4544" y="1368"/>
                    <a:pt x="4545" y="1216"/>
                    <a:pt x="4544" y="1199"/>
                  </a:cubicBezTo>
                  <a:cubicBezTo>
                    <a:pt x="4538" y="1119"/>
                    <a:pt x="4538" y="1151"/>
                    <a:pt x="4531" y="1088"/>
                  </a:cubicBezTo>
                  <a:cubicBezTo>
                    <a:pt x="4519" y="1005"/>
                    <a:pt x="4519" y="916"/>
                    <a:pt x="4480" y="843"/>
                  </a:cubicBezTo>
                  <a:cubicBezTo>
                    <a:pt x="4472" y="801"/>
                    <a:pt x="4459" y="792"/>
                    <a:pt x="4436" y="759"/>
                  </a:cubicBezTo>
                  <a:cubicBezTo>
                    <a:pt x="4401" y="709"/>
                    <a:pt x="4378" y="679"/>
                    <a:pt x="4323" y="658"/>
                  </a:cubicBezTo>
                  <a:cubicBezTo>
                    <a:pt x="4243" y="588"/>
                    <a:pt x="4112" y="629"/>
                    <a:pt x="4028" y="632"/>
                  </a:cubicBezTo>
                  <a:cubicBezTo>
                    <a:pt x="3871" y="643"/>
                    <a:pt x="3507" y="692"/>
                    <a:pt x="3382" y="717"/>
                  </a:cubicBezTo>
                  <a:cubicBezTo>
                    <a:pt x="3343" y="732"/>
                    <a:pt x="3316" y="769"/>
                    <a:pt x="3275" y="784"/>
                  </a:cubicBezTo>
                  <a:cubicBezTo>
                    <a:pt x="3244" y="822"/>
                    <a:pt x="3206" y="848"/>
                    <a:pt x="3169" y="877"/>
                  </a:cubicBezTo>
                  <a:cubicBezTo>
                    <a:pt x="3126" y="915"/>
                    <a:pt x="3057" y="976"/>
                    <a:pt x="3018" y="1013"/>
                  </a:cubicBezTo>
                  <a:cubicBezTo>
                    <a:pt x="2987" y="1048"/>
                    <a:pt x="3008" y="1031"/>
                    <a:pt x="2973" y="1070"/>
                  </a:cubicBezTo>
                  <a:cubicBezTo>
                    <a:pt x="2938" y="1110"/>
                    <a:pt x="2993" y="1238"/>
                    <a:pt x="2803" y="1249"/>
                  </a:cubicBezTo>
                  <a:cubicBezTo>
                    <a:pt x="2629" y="1245"/>
                    <a:pt x="2096" y="1192"/>
                    <a:pt x="1831" y="1139"/>
                  </a:cubicBezTo>
                  <a:cubicBezTo>
                    <a:pt x="1567" y="1085"/>
                    <a:pt x="1409" y="928"/>
                    <a:pt x="1211" y="928"/>
                  </a:cubicBezTo>
                  <a:cubicBezTo>
                    <a:pt x="1015" y="928"/>
                    <a:pt x="792" y="1129"/>
                    <a:pt x="647" y="1139"/>
                  </a:cubicBezTo>
                  <a:cubicBezTo>
                    <a:pt x="502" y="1149"/>
                    <a:pt x="437" y="1099"/>
                    <a:pt x="337" y="987"/>
                  </a:cubicBezTo>
                  <a:cubicBezTo>
                    <a:pt x="238" y="876"/>
                    <a:pt x="100" y="585"/>
                    <a:pt x="50" y="472"/>
                  </a:cubicBezTo>
                  <a:cubicBezTo>
                    <a:pt x="0" y="359"/>
                    <a:pt x="22" y="355"/>
                    <a:pt x="39" y="311"/>
                  </a:cubicBezTo>
                  <a:cubicBezTo>
                    <a:pt x="55" y="267"/>
                    <a:pt x="26" y="252"/>
                    <a:pt x="149" y="210"/>
                  </a:cubicBezTo>
                  <a:cubicBezTo>
                    <a:pt x="272" y="168"/>
                    <a:pt x="325" y="88"/>
                    <a:pt x="780" y="57"/>
                  </a:cubicBezTo>
                  <a:cubicBezTo>
                    <a:pt x="808" y="37"/>
                    <a:pt x="2859" y="52"/>
                    <a:pt x="2881" y="32"/>
                  </a:cubicBezTo>
                  <a:close/>
                </a:path>
              </a:pathLst>
            </a:custGeom>
            <a:solidFill>
              <a:srgbClr val="C0C0C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075" name="Freeform 3"/>
            <p:cNvSpPr>
              <a:spLocks/>
            </p:cNvSpPr>
            <p:nvPr/>
          </p:nvSpPr>
          <p:spPr bwMode="auto">
            <a:xfrm>
              <a:off x="1152525" y="6088063"/>
              <a:ext cx="4838700" cy="658812"/>
            </a:xfrm>
            <a:custGeom>
              <a:avLst/>
              <a:gdLst/>
              <a:ahLst/>
              <a:cxnLst>
                <a:cxn ang="0">
                  <a:pos x="131" y="424"/>
                </a:cxn>
                <a:cxn ang="0">
                  <a:pos x="32" y="339"/>
                </a:cxn>
                <a:cxn ang="0">
                  <a:pos x="32" y="182"/>
                </a:cxn>
                <a:cxn ang="0">
                  <a:pos x="94" y="170"/>
                </a:cxn>
                <a:cxn ang="0">
                  <a:pos x="167" y="145"/>
                </a:cxn>
                <a:cxn ang="0">
                  <a:pos x="831" y="133"/>
                </a:cxn>
                <a:cxn ang="0">
                  <a:pos x="1162" y="73"/>
                </a:cxn>
                <a:cxn ang="0">
                  <a:pos x="1443" y="85"/>
                </a:cxn>
                <a:cxn ang="0">
                  <a:pos x="1542" y="109"/>
                </a:cxn>
                <a:cxn ang="0">
                  <a:pos x="4376" y="133"/>
                </a:cxn>
                <a:cxn ang="0">
                  <a:pos x="4610" y="170"/>
                </a:cxn>
                <a:cxn ang="0">
                  <a:pos x="4941" y="109"/>
                </a:cxn>
                <a:cxn ang="0">
                  <a:pos x="5051" y="97"/>
                </a:cxn>
                <a:cxn ang="0">
                  <a:pos x="5199" y="73"/>
                </a:cxn>
                <a:cxn ang="0">
                  <a:pos x="5235" y="60"/>
                </a:cxn>
                <a:cxn ang="0">
                  <a:pos x="5272" y="36"/>
                </a:cxn>
                <a:cxn ang="0">
                  <a:pos x="5407" y="0"/>
                </a:cxn>
                <a:cxn ang="0">
                  <a:pos x="6058" y="12"/>
                </a:cxn>
                <a:cxn ang="0">
                  <a:pos x="6316" y="73"/>
                </a:cxn>
                <a:cxn ang="0">
                  <a:pos x="6758" y="121"/>
                </a:cxn>
                <a:cxn ang="0">
                  <a:pos x="7089" y="170"/>
                </a:cxn>
                <a:cxn ang="0">
                  <a:pos x="7347" y="254"/>
                </a:cxn>
                <a:cxn ang="0">
                  <a:pos x="7590" y="406"/>
                </a:cxn>
                <a:cxn ang="0">
                  <a:pos x="7170" y="549"/>
                </a:cxn>
                <a:cxn ang="0">
                  <a:pos x="6696" y="593"/>
                </a:cxn>
                <a:cxn ang="0">
                  <a:pos x="6512" y="666"/>
                </a:cxn>
                <a:cxn ang="0">
                  <a:pos x="6438" y="690"/>
                </a:cxn>
                <a:cxn ang="0">
                  <a:pos x="6357" y="660"/>
                </a:cxn>
                <a:cxn ang="0">
                  <a:pos x="6230" y="544"/>
                </a:cxn>
                <a:cxn ang="0">
                  <a:pos x="6094" y="484"/>
                </a:cxn>
                <a:cxn ang="0">
                  <a:pos x="5886" y="424"/>
                </a:cxn>
                <a:cxn ang="0">
                  <a:pos x="5419" y="315"/>
                </a:cxn>
                <a:cxn ang="0">
                  <a:pos x="5235" y="351"/>
                </a:cxn>
                <a:cxn ang="0">
                  <a:pos x="5199" y="424"/>
                </a:cxn>
                <a:cxn ang="0">
                  <a:pos x="5088" y="654"/>
                </a:cxn>
                <a:cxn ang="0">
                  <a:pos x="4990" y="908"/>
                </a:cxn>
                <a:cxn ang="0">
                  <a:pos x="4585" y="968"/>
                </a:cxn>
                <a:cxn ang="0">
                  <a:pos x="4364" y="981"/>
                </a:cxn>
                <a:cxn ang="0">
                  <a:pos x="4315" y="908"/>
                </a:cxn>
                <a:cxn ang="0">
                  <a:pos x="4290" y="811"/>
                </a:cxn>
                <a:cxn ang="0">
                  <a:pos x="4217" y="521"/>
                </a:cxn>
                <a:cxn ang="0">
                  <a:pos x="4094" y="364"/>
                </a:cxn>
                <a:cxn ang="0">
                  <a:pos x="3837" y="242"/>
                </a:cxn>
                <a:cxn ang="0">
                  <a:pos x="3518" y="254"/>
                </a:cxn>
                <a:cxn ang="0">
                  <a:pos x="3322" y="315"/>
                </a:cxn>
                <a:cxn ang="0">
                  <a:pos x="3027" y="375"/>
                </a:cxn>
                <a:cxn ang="0">
                  <a:pos x="2916" y="412"/>
                </a:cxn>
                <a:cxn ang="0">
                  <a:pos x="2635" y="472"/>
                </a:cxn>
                <a:cxn ang="0">
                  <a:pos x="2585" y="496"/>
                </a:cxn>
                <a:cxn ang="0">
                  <a:pos x="2477" y="595"/>
                </a:cxn>
                <a:cxn ang="0">
                  <a:pos x="2365" y="654"/>
                </a:cxn>
                <a:cxn ang="0">
                  <a:pos x="2263" y="660"/>
                </a:cxn>
                <a:cxn ang="0">
                  <a:pos x="2131" y="641"/>
                </a:cxn>
                <a:cxn ang="0">
                  <a:pos x="1984" y="581"/>
                </a:cxn>
                <a:cxn ang="0">
                  <a:pos x="1714" y="496"/>
                </a:cxn>
                <a:cxn ang="0">
                  <a:pos x="339" y="460"/>
                </a:cxn>
                <a:cxn ang="0">
                  <a:pos x="155" y="424"/>
                </a:cxn>
                <a:cxn ang="0">
                  <a:pos x="131" y="424"/>
                </a:cxn>
              </a:cxnLst>
              <a:rect l="0" t="0" r="r" b="b"/>
              <a:pathLst>
                <a:path w="7619" h="1038">
                  <a:moveTo>
                    <a:pt x="131" y="424"/>
                  </a:moveTo>
                  <a:cubicBezTo>
                    <a:pt x="91" y="397"/>
                    <a:pt x="72" y="365"/>
                    <a:pt x="32" y="339"/>
                  </a:cubicBezTo>
                  <a:cubicBezTo>
                    <a:pt x="19" y="288"/>
                    <a:pt x="0" y="235"/>
                    <a:pt x="32" y="182"/>
                  </a:cubicBezTo>
                  <a:cubicBezTo>
                    <a:pt x="43" y="164"/>
                    <a:pt x="74" y="175"/>
                    <a:pt x="94" y="170"/>
                  </a:cubicBezTo>
                  <a:cubicBezTo>
                    <a:pt x="118" y="163"/>
                    <a:pt x="142" y="154"/>
                    <a:pt x="167" y="145"/>
                  </a:cubicBezTo>
                  <a:cubicBezTo>
                    <a:pt x="377" y="75"/>
                    <a:pt x="609" y="137"/>
                    <a:pt x="831" y="133"/>
                  </a:cubicBezTo>
                  <a:cubicBezTo>
                    <a:pt x="938" y="98"/>
                    <a:pt x="1051" y="94"/>
                    <a:pt x="1162" y="73"/>
                  </a:cubicBezTo>
                  <a:cubicBezTo>
                    <a:pt x="1255" y="76"/>
                    <a:pt x="1350" y="75"/>
                    <a:pt x="1443" y="85"/>
                  </a:cubicBezTo>
                  <a:cubicBezTo>
                    <a:pt x="1477" y="88"/>
                    <a:pt x="1542" y="109"/>
                    <a:pt x="1542" y="109"/>
                  </a:cubicBezTo>
                  <a:cubicBezTo>
                    <a:pt x="2390" y="104"/>
                    <a:pt x="3474" y="21"/>
                    <a:pt x="4376" y="133"/>
                  </a:cubicBezTo>
                  <a:cubicBezTo>
                    <a:pt x="4451" y="157"/>
                    <a:pt x="4610" y="170"/>
                    <a:pt x="4610" y="170"/>
                  </a:cubicBezTo>
                  <a:cubicBezTo>
                    <a:pt x="4751" y="218"/>
                    <a:pt x="4814" y="125"/>
                    <a:pt x="4941" y="109"/>
                  </a:cubicBezTo>
                  <a:cubicBezTo>
                    <a:pt x="4977" y="105"/>
                    <a:pt x="5015" y="103"/>
                    <a:pt x="5051" y="97"/>
                  </a:cubicBezTo>
                  <a:cubicBezTo>
                    <a:pt x="5101" y="90"/>
                    <a:pt x="5199" y="73"/>
                    <a:pt x="5199" y="73"/>
                  </a:cubicBezTo>
                  <a:cubicBezTo>
                    <a:pt x="5211" y="69"/>
                    <a:pt x="5224" y="66"/>
                    <a:pt x="5235" y="60"/>
                  </a:cubicBezTo>
                  <a:cubicBezTo>
                    <a:pt x="5249" y="54"/>
                    <a:pt x="5258" y="41"/>
                    <a:pt x="5272" y="36"/>
                  </a:cubicBezTo>
                  <a:cubicBezTo>
                    <a:pt x="5316" y="21"/>
                    <a:pt x="5363" y="15"/>
                    <a:pt x="5407" y="0"/>
                  </a:cubicBezTo>
                  <a:cubicBezTo>
                    <a:pt x="5624" y="4"/>
                    <a:pt x="5841" y="5"/>
                    <a:pt x="6058" y="12"/>
                  </a:cubicBezTo>
                  <a:cubicBezTo>
                    <a:pt x="6145" y="15"/>
                    <a:pt x="6234" y="50"/>
                    <a:pt x="6316" y="73"/>
                  </a:cubicBezTo>
                  <a:cubicBezTo>
                    <a:pt x="6458" y="111"/>
                    <a:pt x="6612" y="113"/>
                    <a:pt x="6758" y="121"/>
                  </a:cubicBezTo>
                  <a:cubicBezTo>
                    <a:pt x="6869" y="137"/>
                    <a:pt x="6977" y="157"/>
                    <a:pt x="7089" y="170"/>
                  </a:cubicBezTo>
                  <a:cubicBezTo>
                    <a:pt x="7185" y="194"/>
                    <a:pt x="7263" y="199"/>
                    <a:pt x="7347" y="254"/>
                  </a:cubicBezTo>
                  <a:cubicBezTo>
                    <a:pt x="7400" y="292"/>
                    <a:pt x="7619" y="357"/>
                    <a:pt x="7590" y="406"/>
                  </a:cubicBezTo>
                  <a:cubicBezTo>
                    <a:pt x="7555" y="443"/>
                    <a:pt x="7289" y="517"/>
                    <a:pt x="7170" y="549"/>
                  </a:cubicBezTo>
                  <a:cubicBezTo>
                    <a:pt x="7066" y="615"/>
                    <a:pt x="6816" y="584"/>
                    <a:pt x="6696" y="593"/>
                  </a:cubicBezTo>
                  <a:cubicBezTo>
                    <a:pt x="6630" y="615"/>
                    <a:pt x="6577" y="644"/>
                    <a:pt x="6512" y="666"/>
                  </a:cubicBezTo>
                  <a:cubicBezTo>
                    <a:pt x="6469" y="682"/>
                    <a:pt x="6467" y="690"/>
                    <a:pt x="6438" y="690"/>
                  </a:cubicBezTo>
                  <a:cubicBezTo>
                    <a:pt x="6415" y="688"/>
                    <a:pt x="6391" y="685"/>
                    <a:pt x="6357" y="660"/>
                  </a:cubicBezTo>
                  <a:cubicBezTo>
                    <a:pt x="6323" y="636"/>
                    <a:pt x="6274" y="574"/>
                    <a:pt x="6230" y="544"/>
                  </a:cubicBezTo>
                  <a:cubicBezTo>
                    <a:pt x="6195" y="510"/>
                    <a:pt x="6140" y="497"/>
                    <a:pt x="6094" y="484"/>
                  </a:cubicBezTo>
                  <a:cubicBezTo>
                    <a:pt x="6023" y="463"/>
                    <a:pt x="5960" y="436"/>
                    <a:pt x="5886" y="424"/>
                  </a:cubicBezTo>
                  <a:cubicBezTo>
                    <a:pt x="5746" y="332"/>
                    <a:pt x="5584" y="324"/>
                    <a:pt x="5419" y="315"/>
                  </a:cubicBezTo>
                  <a:cubicBezTo>
                    <a:pt x="5384" y="317"/>
                    <a:pt x="5275" y="303"/>
                    <a:pt x="5235" y="351"/>
                  </a:cubicBezTo>
                  <a:cubicBezTo>
                    <a:pt x="5218" y="372"/>
                    <a:pt x="5213" y="401"/>
                    <a:pt x="5199" y="424"/>
                  </a:cubicBezTo>
                  <a:cubicBezTo>
                    <a:pt x="5182" y="491"/>
                    <a:pt x="5128" y="596"/>
                    <a:pt x="5088" y="654"/>
                  </a:cubicBezTo>
                  <a:cubicBezTo>
                    <a:pt x="5067" y="738"/>
                    <a:pt x="5040" y="835"/>
                    <a:pt x="4990" y="908"/>
                  </a:cubicBezTo>
                  <a:cubicBezTo>
                    <a:pt x="4946" y="1038"/>
                    <a:pt x="4625" y="967"/>
                    <a:pt x="4585" y="968"/>
                  </a:cubicBezTo>
                  <a:cubicBezTo>
                    <a:pt x="4488" y="993"/>
                    <a:pt x="4489" y="992"/>
                    <a:pt x="4364" y="981"/>
                  </a:cubicBezTo>
                  <a:cubicBezTo>
                    <a:pt x="4324" y="941"/>
                    <a:pt x="4328" y="956"/>
                    <a:pt x="4315" y="908"/>
                  </a:cubicBezTo>
                  <a:cubicBezTo>
                    <a:pt x="4306" y="876"/>
                    <a:pt x="4290" y="811"/>
                    <a:pt x="4290" y="811"/>
                  </a:cubicBezTo>
                  <a:cubicBezTo>
                    <a:pt x="4279" y="712"/>
                    <a:pt x="4275" y="606"/>
                    <a:pt x="4217" y="521"/>
                  </a:cubicBezTo>
                  <a:cubicBezTo>
                    <a:pt x="4192" y="447"/>
                    <a:pt x="4155" y="423"/>
                    <a:pt x="4094" y="364"/>
                  </a:cubicBezTo>
                  <a:cubicBezTo>
                    <a:pt x="4022" y="292"/>
                    <a:pt x="3937" y="259"/>
                    <a:pt x="3837" y="242"/>
                  </a:cubicBezTo>
                  <a:cubicBezTo>
                    <a:pt x="3730" y="246"/>
                    <a:pt x="3624" y="247"/>
                    <a:pt x="3518" y="254"/>
                  </a:cubicBezTo>
                  <a:cubicBezTo>
                    <a:pt x="3452" y="259"/>
                    <a:pt x="3388" y="302"/>
                    <a:pt x="3322" y="315"/>
                  </a:cubicBezTo>
                  <a:cubicBezTo>
                    <a:pt x="3222" y="332"/>
                    <a:pt x="3126" y="347"/>
                    <a:pt x="3027" y="375"/>
                  </a:cubicBezTo>
                  <a:cubicBezTo>
                    <a:pt x="2990" y="386"/>
                    <a:pt x="2956" y="410"/>
                    <a:pt x="2916" y="412"/>
                  </a:cubicBezTo>
                  <a:cubicBezTo>
                    <a:pt x="2852" y="428"/>
                    <a:pt x="2690" y="458"/>
                    <a:pt x="2635" y="472"/>
                  </a:cubicBezTo>
                  <a:cubicBezTo>
                    <a:pt x="2621" y="483"/>
                    <a:pt x="2601" y="488"/>
                    <a:pt x="2585" y="496"/>
                  </a:cubicBezTo>
                  <a:cubicBezTo>
                    <a:pt x="2551" y="543"/>
                    <a:pt x="2533" y="577"/>
                    <a:pt x="2477" y="595"/>
                  </a:cubicBezTo>
                  <a:cubicBezTo>
                    <a:pt x="2393" y="650"/>
                    <a:pt x="2429" y="632"/>
                    <a:pt x="2365" y="654"/>
                  </a:cubicBezTo>
                  <a:cubicBezTo>
                    <a:pt x="2328" y="662"/>
                    <a:pt x="2302" y="662"/>
                    <a:pt x="2263" y="660"/>
                  </a:cubicBezTo>
                  <a:cubicBezTo>
                    <a:pt x="2223" y="658"/>
                    <a:pt x="2178" y="655"/>
                    <a:pt x="2131" y="641"/>
                  </a:cubicBezTo>
                  <a:cubicBezTo>
                    <a:pt x="2083" y="637"/>
                    <a:pt x="2023" y="599"/>
                    <a:pt x="1984" y="581"/>
                  </a:cubicBezTo>
                  <a:cubicBezTo>
                    <a:pt x="1905" y="545"/>
                    <a:pt x="1802" y="504"/>
                    <a:pt x="1714" y="496"/>
                  </a:cubicBezTo>
                  <a:cubicBezTo>
                    <a:pt x="1254" y="459"/>
                    <a:pt x="804" y="465"/>
                    <a:pt x="339" y="460"/>
                  </a:cubicBezTo>
                  <a:cubicBezTo>
                    <a:pt x="278" y="446"/>
                    <a:pt x="217" y="434"/>
                    <a:pt x="155" y="424"/>
                  </a:cubicBezTo>
                  <a:cubicBezTo>
                    <a:pt x="95" y="394"/>
                    <a:pt x="94" y="387"/>
                    <a:pt x="131" y="424"/>
                  </a:cubicBezTo>
                  <a:close/>
                </a:path>
              </a:pathLst>
            </a:custGeom>
            <a:solidFill>
              <a:srgbClr val="9696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076" name="Freeform 4"/>
            <p:cNvSpPr>
              <a:spLocks/>
            </p:cNvSpPr>
            <p:nvPr/>
          </p:nvSpPr>
          <p:spPr bwMode="auto">
            <a:xfrm>
              <a:off x="1968500" y="6211888"/>
              <a:ext cx="922338" cy="187325"/>
            </a:xfrm>
            <a:custGeom>
              <a:avLst/>
              <a:gdLst/>
              <a:ahLst/>
              <a:cxnLst>
                <a:cxn ang="0">
                  <a:pos x="797" y="294"/>
                </a:cxn>
                <a:cxn ang="0">
                  <a:pos x="180" y="179"/>
                </a:cxn>
                <a:cxn ang="0">
                  <a:pos x="13" y="50"/>
                </a:cxn>
                <a:cxn ang="0">
                  <a:pos x="257" y="24"/>
                </a:cxn>
                <a:cxn ang="0">
                  <a:pos x="746" y="63"/>
                </a:cxn>
                <a:cxn ang="0">
                  <a:pos x="1067" y="76"/>
                </a:cxn>
                <a:cxn ang="0">
                  <a:pos x="1208" y="23"/>
                </a:cxn>
                <a:cxn ang="0">
                  <a:pos x="1479" y="24"/>
                </a:cxn>
                <a:cxn ang="0">
                  <a:pos x="1479" y="114"/>
                </a:cxn>
                <a:cxn ang="0">
                  <a:pos x="1325" y="179"/>
                </a:cxn>
                <a:cxn ang="0">
                  <a:pos x="1119" y="281"/>
                </a:cxn>
                <a:cxn ang="0">
                  <a:pos x="797" y="294"/>
                </a:cxn>
              </a:cxnLst>
              <a:rect l="0" t="0" r="r" b="b"/>
              <a:pathLst>
                <a:path w="1521" h="311">
                  <a:moveTo>
                    <a:pt x="797" y="294"/>
                  </a:moveTo>
                  <a:cubicBezTo>
                    <a:pt x="671" y="279"/>
                    <a:pt x="311" y="220"/>
                    <a:pt x="180" y="179"/>
                  </a:cubicBezTo>
                  <a:cubicBezTo>
                    <a:pt x="49" y="138"/>
                    <a:pt x="0" y="76"/>
                    <a:pt x="13" y="50"/>
                  </a:cubicBezTo>
                  <a:cubicBezTo>
                    <a:pt x="19" y="29"/>
                    <a:pt x="81" y="20"/>
                    <a:pt x="257" y="24"/>
                  </a:cubicBezTo>
                  <a:cubicBezTo>
                    <a:pt x="379" y="26"/>
                    <a:pt x="611" y="54"/>
                    <a:pt x="746" y="63"/>
                  </a:cubicBezTo>
                  <a:cubicBezTo>
                    <a:pt x="881" y="72"/>
                    <a:pt x="990" y="83"/>
                    <a:pt x="1067" y="76"/>
                  </a:cubicBezTo>
                  <a:cubicBezTo>
                    <a:pt x="1110" y="69"/>
                    <a:pt x="1167" y="37"/>
                    <a:pt x="1208" y="23"/>
                  </a:cubicBezTo>
                  <a:cubicBezTo>
                    <a:pt x="1251" y="23"/>
                    <a:pt x="1458" y="0"/>
                    <a:pt x="1479" y="24"/>
                  </a:cubicBezTo>
                  <a:cubicBezTo>
                    <a:pt x="1521" y="35"/>
                    <a:pt x="1505" y="88"/>
                    <a:pt x="1479" y="114"/>
                  </a:cubicBezTo>
                  <a:cubicBezTo>
                    <a:pt x="1453" y="140"/>
                    <a:pt x="1385" y="151"/>
                    <a:pt x="1325" y="179"/>
                  </a:cubicBezTo>
                  <a:cubicBezTo>
                    <a:pt x="1265" y="207"/>
                    <a:pt x="1183" y="266"/>
                    <a:pt x="1119" y="281"/>
                  </a:cubicBezTo>
                  <a:cubicBezTo>
                    <a:pt x="1031" y="300"/>
                    <a:pt x="953" y="311"/>
                    <a:pt x="797" y="294"/>
                  </a:cubicBezTo>
                  <a:close/>
                </a:path>
              </a:pathLst>
            </a:custGeom>
            <a:solidFill>
              <a:srgbClr val="80808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077" name="Freeform 5"/>
            <p:cNvSpPr>
              <a:spLocks/>
            </p:cNvSpPr>
            <p:nvPr/>
          </p:nvSpPr>
          <p:spPr bwMode="auto">
            <a:xfrm>
              <a:off x="4735513" y="6172200"/>
              <a:ext cx="1004887" cy="260350"/>
            </a:xfrm>
            <a:custGeom>
              <a:avLst/>
              <a:gdLst/>
              <a:ahLst/>
              <a:cxnLst>
                <a:cxn ang="0">
                  <a:pos x="296" y="13"/>
                </a:cxn>
                <a:cxn ang="0">
                  <a:pos x="1016" y="52"/>
                </a:cxn>
                <a:cxn ang="0">
                  <a:pos x="1505" y="142"/>
                </a:cxn>
                <a:cxn ang="0">
                  <a:pos x="1621" y="232"/>
                </a:cxn>
                <a:cxn ang="0">
                  <a:pos x="1440" y="307"/>
                </a:cxn>
                <a:cxn ang="0">
                  <a:pos x="888" y="412"/>
                </a:cxn>
                <a:cxn ang="0">
                  <a:pos x="745" y="395"/>
                </a:cxn>
                <a:cxn ang="0">
                  <a:pos x="283" y="180"/>
                </a:cxn>
                <a:cxn ang="0">
                  <a:pos x="76" y="51"/>
                </a:cxn>
                <a:cxn ang="0">
                  <a:pos x="39" y="0"/>
                </a:cxn>
                <a:cxn ang="0">
                  <a:pos x="309" y="13"/>
                </a:cxn>
              </a:cxnLst>
              <a:rect l="0" t="0" r="r" b="b"/>
              <a:pathLst>
                <a:path w="1660" h="434">
                  <a:moveTo>
                    <a:pt x="296" y="13"/>
                  </a:moveTo>
                  <a:cubicBezTo>
                    <a:pt x="313" y="14"/>
                    <a:pt x="991" y="48"/>
                    <a:pt x="1016" y="52"/>
                  </a:cubicBezTo>
                  <a:cubicBezTo>
                    <a:pt x="1125" y="76"/>
                    <a:pt x="1424" y="114"/>
                    <a:pt x="1505" y="142"/>
                  </a:cubicBezTo>
                  <a:cubicBezTo>
                    <a:pt x="1536" y="166"/>
                    <a:pt x="1660" y="208"/>
                    <a:pt x="1621" y="232"/>
                  </a:cubicBezTo>
                  <a:cubicBezTo>
                    <a:pt x="1610" y="260"/>
                    <a:pt x="1562" y="277"/>
                    <a:pt x="1440" y="307"/>
                  </a:cubicBezTo>
                  <a:cubicBezTo>
                    <a:pt x="1318" y="337"/>
                    <a:pt x="1004" y="397"/>
                    <a:pt x="888" y="412"/>
                  </a:cubicBezTo>
                  <a:cubicBezTo>
                    <a:pt x="778" y="425"/>
                    <a:pt x="846" y="434"/>
                    <a:pt x="745" y="395"/>
                  </a:cubicBezTo>
                  <a:cubicBezTo>
                    <a:pt x="644" y="356"/>
                    <a:pt x="394" y="237"/>
                    <a:pt x="283" y="180"/>
                  </a:cubicBezTo>
                  <a:cubicBezTo>
                    <a:pt x="148" y="120"/>
                    <a:pt x="117" y="81"/>
                    <a:pt x="76" y="51"/>
                  </a:cubicBezTo>
                  <a:cubicBezTo>
                    <a:pt x="35" y="21"/>
                    <a:pt x="0" y="6"/>
                    <a:pt x="39" y="0"/>
                  </a:cubicBezTo>
                  <a:cubicBezTo>
                    <a:pt x="129" y="4"/>
                    <a:pt x="309" y="13"/>
                    <a:pt x="309" y="13"/>
                  </a:cubicBezTo>
                </a:path>
              </a:pathLst>
            </a:custGeom>
            <a:solidFill>
              <a:srgbClr val="80808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078" name="Freeform 6"/>
            <p:cNvSpPr>
              <a:spLocks/>
            </p:cNvSpPr>
            <p:nvPr/>
          </p:nvSpPr>
          <p:spPr bwMode="auto">
            <a:xfrm>
              <a:off x="3817938" y="6215063"/>
              <a:ext cx="627062" cy="461962"/>
            </a:xfrm>
            <a:custGeom>
              <a:avLst/>
              <a:gdLst/>
              <a:ahLst/>
              <a:cxnLst>
                <a:cxn ang="0">
                  <a:pos x="227" y="700"/>
                </a:cxn>
                <a:cxn ang="0">
                  <a:pos x="458" y="725"/>
                </a:cxn>
                <a:cxn ang="0">
                  <a:pos x="754" y="700"/>
                </a:cxn>
                <a:cxn ang="0">
                  <a:pos x="895" y="430"/>
                </a:cxn>
                <a:cxn ang="0">
                  <a:pos x="973" y="224"/>
                </a:cxn>
                <a:cxn ang="0">
                  <a:pos x="998" y="18"/>
                </a:cxn>
                <a:cxn ang="0">
                  <a:pos x="767" y="95"/>
                </a:cxn>
                <a:cxn ang="0">
                  <a:pos x="574" y="134"/>
                </a:cxn>
                <a:cxn ang="0">
                  <a:pos x="124" y="57"/>
                </a:cxn>
                <a:cxn ang="0">
                  <a:pos x="8" y="108"/>
                </a:cxn>
                <a:cxn ang="0">
                  <a:pos x="175" y="301"/>
                </a:cxn>
                <a:cxn ang="0">
                  <a:pos x="227" y="700"/>
                </a:cxn>
              </a:cxnLst>
              <a:rect l="0" t="0" r="r" b="b"/>
              <a:pathLst>
                <a:path w="1032" h="771">
                  <a:moveTo>
                    <a:pt x="227" y="700"/>
                  </a:moveTo>
                  <a:cubicBezTo>
                    <a:pt x="274" y="771"/>
                    <a:pt x="366" y="729"/>
                    <a:pt x="458" y="725"/>
                  </a:cubicBezTo>
                  <a:cubicBezTo>
                    <a:pt x="533" y="719"/>
                    <a:pt x="685" y="751"/>
                    <a:pt x="754" y="700"/>
                  </a:cubicBezTo>
                  <a:cubicBezTo>
                    <a:pt x="828" y="651"/>
                    <a:pt x="859" y="509"/>
                    <a:pt x="895" y="430"/>
                  </a:cubicBezTo>
                  <a:cubicBezTo>
                    <a:pt x="931" y="351"/>
                    <a:pt x="956" y="292"/>
                    <a:pt x="973" y="224"/>
                  </a:cubicBezTo>
                  <a:cubicBezTo>
                    <a:pt x="990" y="156"/>
                    <a:pt x="1032" y="40"/>
                    <a:pt x="998" y="18"/>
                  </a:cubicBezTo>
                  <a:cubicBezTo>
                    <a:pt x="945" y="0"/>
                    <a:pt x="813" y="80"/>
                    <a:pt x="767" y="95"/>
                  </a:cubicBezTo>
                  <a:cubicBezTo>
                    <a:pt x="751" y="100"/>
                    <a:pt x="576" y="134"/>
                    <a:pt x="574" y="134"/>
                  </a:cubicBezTo>
                  <a:cubicBezTo>
                    <a:pt x="473" y="125"/>
                    <a:pt x="218" y="61"/>
                    <a:pt x="124" y="57"/>
                  </a:cubicBezTo>
                  <a:cubicBezTo>
                    <a:pt x="30" y="53"/>
                    <a:pt x="0" y="67"/>
                    <a:pt x="8" y="108"/>
                  </a:cubicBezTo>
                  <a:cubicBezTo>
                    <a:pt x="6" y="131"/>
                    <a:pt x="138" y="202"/>
                    <a:pt x="175" y="301"/>
                  </a:cubicBezTo>
                  <a:cubicBezTo>
                    <a:pt x="186" y="374"/>
                    <a:pt x="201" y="631"/>
                    <a:pt x="227" y="700"/>
                  </a:cubicBezTo>
                  <a:close/>
                </a:path>
              </a:pathLst>
            </a:custGeom>
            <a:solidFill>
              <a:srgbClr val="80808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sp>
        <p:nvSpPr>
          <p:cNvPr id="3079" name="Freeform 7"/>
          <p:cNvSpPr>
            <a:spLocks/>
          </p:cNvSpPr>
          <p:nvPr/>
        </p:nvSpPr>
        <p:spPr bwMode="auto">
          <a:xfrm>
            <a:off x="-142908" y="3767147"/>
            <a:ext cx="5073650" cy="947737"/>
          </a:xfrm>
          <a:custGeom>
            <a:avLst/>
            <a:gdLst/>
            <a:ahLst/>
            <a:cxnLst>
              <a:cxn ang="0">
                <a:pos x="0" y="421"/>
              </a:cxn>
              <a:cxn ang="0">
                <a:pos x="307" y="349"/>
              </a:cxn>
              <a:cxn ang="0">
                <a:pos x="687" y="264"/>
              </a:cxn>
              <a:cxn ang="0">
                <a:pos x="1215" y="82"/>
              </a:cxn>
              <a:cxn ang="0">
                <a:pos x="1547" y="107"/>
              </a:cxn>
              <a:cxn ang="0">
                <a:pos x="1743" y="216"/>
              </a:cxn>
              <a:cxn ang="0">
                <a:pos x="1928" y="276"/>
              </a:cxn>
              <a:cxn ang="0">
                <a:pos x="2295" y="325"/>
              </a:cxn>
              <a:cxn ang="0">
                <a:pos x="2676" y="336"/>
              </a:cxn>
              <a:cxn ang="0">
                <a:pos x="3032" y="264"/>
              </a:cxn>
              <a:cxn ang="0">
                <a:pos x="3339" y="156"/>
              </a:cxn>
              <a:cxn ang="0">
                <a:pos x="3781" y="34"/>
              </a:cxn>
              <a:cxn ang="0">
                <a:pos x="4250" y="95"/>
              </a:cxn>
              <a:cxn ang="0">
                <a:pos x="4395" y="398"/>
              </a:cxn>
              <a:cxn ang="0">
                <a:pos x="4701" y="664"/>
              </a:cxn>
              <a:cxn ang="0">
                <a:pos x="5045" y="675"/>
              </a:cxn>
              <a:cxn ang="0">
                <a:pos x="5463" y="627"/>
              </a:cxn>
              <a:cxn ang="0">
                <a:pos x="5732" y="421"/>
              </a:cxn>
              <a:cxn ang="0">
                <a:pos x="5868" y="264"/>
              </a:cxn>
              <a:cxn ang="0">
                <a:pos x="6040" y="131"/>
              </a:cxn>
              <a:cxn ang="0">
                <a:pos x="6354" y="14"/>
              </a:cxn>
              <a:cxn ang="0">
                <a:pos x="6610" y="126"/>
              </a:cxn>
              <a:cxn ang="0">
                <a:pos x="6788" y="143"/>
              </a:cxn>
              <a:cxn ang="0">
                <a:pos x="7132" y="119"/>
              </a:cxn>
              <a:cxn ang="0">
                <a:pos x="7365" y="143"/>
              </a:cxn>
              <a:cxn ang="0">
                <a:pos x="7708" y="240"/>
              </a:cxn>
              <a:cxn ang="0">
                <a:pos x="7844" y="349"/>
              </a:cxn>
              <a:cxn ang="0">
                <a:pos x="7979" y="591"/>
              </a:cxn>
              <a:cxn ang="0">
                <a:pos x="7955" y="918"/>
              </a:cxn>
              <a:cxn ang="0">
                <a:pos x="7819" y="1209"/>
              </a:cxn>
              <a:cxn ang="0">
                <a:pos x="7622" y="1366"/>
              </a:cxn>
              <a:cxn ang="0">
                <a:pos x="7377" y="1463"/>
              </a:cxn>
              <a:cxn ang="0">
                <a:pos x="7144" y="1475"/>
              </a:cxn>
              <a:cxn ang="0">
                <a:pos x="6788" y="1354"/>
              </a:cxn>
              <a:cxn ang="0">
                <a:pos x="6543" y="1258"/>
              </a:cxn>
            </a:cxnLst>
            <a:rect l="0" t="0" r="r" b="b"/>
            <a:pathLst>
              <a:path w="7991" h="1493">
                <a:moveTo>
                  <a:pt x="0" y="421"/>
                </a:moveTo>
                <a:cubicBezTo>
                  <a:pt x="105" y="407"/>
                  <a:pt x="202" y="365"/>
                  <a:pt x="307" y="349"/>
                </a:cubicBezTo>
                <a:cubicBezTo>
                  <a:pt x="422" y="322"/>
                  <a:pt x="589" y="296"/>
                  <a:pt x="687" y="264"/>
                </a:cubicBezTo>
                <a:cubicBezTo>
                  <a:pt x="839" y="220"/>
                  <a:pt x="1072" y="108"/>
                  <a:pt x="1215" y="82"/>
                </a:cubicBezTo>
                <a:cubicBezTo>
                  <a:pt x="1326" y="87"/>
                  <a:pt x="1455" y="45"/>
                  <a:pt x="1547" y="107"/>
                </a:cubicBezTo>
                <a:cubicBezTo>
                  <a:pt x="1634" y="129"/>
                  <a:pt x="1692" y="191"/>
                  <a:pt x="1743" y="216"/>
                </a:cubicBezTo>
                <a:cubicBezTo>
                  <a:pt x="1807" y="244"/>
                  <a:pt x="1872" y="264"/>
                  <a:pt x="1928" y="276"/>
                </a:cubicBezTo>
                <a:cubicBezTo>
                  <a:pt x="2019" y="294"/>
                  <a:pt x="2170" y="315"/>
                  <a:pt x="2295" y="325"/>
                </a:cubicBezTo>
                <a:cubicBezTo>
                  <a:pt x="2429" y="366"/>
                  <a:pt x="2521" y="343"/>
                  <a:pt x="2676" y="336"/>
                </a:cubicBezTo>
                <a:cubicBezTo>
                  <a:pt x="2799" y="326"/>
                  <a:pt x="2932" y="285"/>
                  <a:pt x="3032" y="264"/>
                </a:cubicBezTo>
                <a:cubicBezTo>
                  <a:pt x="3134" y="245"/>
                  <a:pt x="3188" y="180"/>
                  <a:pt x="3339" y="156"/>
                </a:cubicBezTo>
                <a:cubicBezTo>
                  <a:pt x="3464" y="117"/>
                  <a:pt x="3629" y="44"/>
                  <a:pt x="3781" y="34"/>
                </a:cubicBezTo>
                <a:cubicBezTo>
                  <a:pt x="3911" y="42"/>
                  <a:pt x="4148" y="34"/>
                  <a:pt x="4250" y="95"/>
                </a:cubicBezTo>
                <a:cubicBezTo>
                  <a:pt x="4352" y="156"/>
                  <a:pt x="4320" y="303"/>
                  <a:pt x="4395" y="398"/>
                </a:cubicBezTo>
                <a:cubicBezTo>
                  <a:pt x="4427" y="556"/>
                  <a:pt x="4544" y="638"/>
                  <a:pt x="4701" y="664"/>
                </a:cubicBezTo>
                <a:cubicBezTo>
                  <a:pt x="4809" y="710"/>
                  <a:pt x="4918" y="681"/>
                  <a:pt x="5045" y="675"/>
                </a:cubicBezTo>
                <a:cubicBezTo>
                  <a:pt x="5172" y="670"/>
                  <a:pt x="5348" y="670"/>
                  <a:pt x="5463" y="627"/>
                </a:cubicBezTo>
                <a:cubicBezTo>
                  <a:pt x="5572" y="575"/>
                  <a:pt x="5671" y="469"/>
                  <a:pt x="5732" y="421"/>
                </a:cubicBezTo>
                <a:cubicBezTo>
                  <a:pt x="5806" y="366"/>
                  <a:pt x="5821" y="292"/>
                  <a:pt x="5868" y="264"/>
                </a:cubicBezTo>
                <a:cubicBezTo>
                  <a:pt x="5920" y="219"/>
                  <a:pt x="5972" y="170"/>
                  <a:pt x="6040" y="131"/>
                </a:cubicBezTo>
                <a:cubicBezTo>
                  <a:pt x="6121" y="89"/>
                  <a:pt x="6259" y="15"/>
                  <a:pt x="6354" y="14"/>
                </a:cubicBezTo>
                <a:cubicBezTo>
                  <a:pt x="6429" y="0"/>
                  <a:pt x="6528" y="118"/>
                  <a:pt x="6610" y="126"/>
                </a:cubicBezTo>
                <a:cubicBezTo>
                  <a:pt x="6684" y="132"/>
                  <a:pt x="6712" y="137"/>
                  <a:pt x="6788" y="143"/>
                </a:cubicBezTo>
                <a:cubicBezTo>
                  <a:pt x="6906" y="153"/>
                  <a:pt x="7013" y="109"/>
                  <a:pt x="7132" y="119"/>
                </a:cubicBezTo>
                <a:cubicBezTo>
                  <a:pt x="7220" y="134"/>
                  <a:pt x="7271" y="135"/>
                  <a:pt x="7365" y="143"/>
                </a:cubicBezTo>
                <a:cubicBezTo>
                  <a:pt x="7463" y="166"/>
                  <a:pt x="7628" y="206"/>
                  <a:pt x="7708" y="240"/>
                </a:cubicBezTo>
                <a:cubicBezTo>
                  <a:pt x="7744" y="262"/>
                  <a:pt x="7810" y="322"/>
                  <a:pt x="7844" y="349"/>
                </a:cubicBezTo>
                <a:cubicBezTo>
                  <a:pt x="7891" y="399"/>
                  <a:pt x="7950" y="545"/>
                  <a:pt x="7979" y="591"/>
                </a:cubicBezTo>
                <a:cubicBezTo>
                  <a:pt x="7991" y="685"/>
                  <a:pt x="7981" y="816"/>
                  <a:pt x="7955" y="918"/>
                </a:cubicBezTo>
                <a:cubicBezTo>
                  <a:pt x="7928" y="1021"/>
                  <a:pt x="7875" y="1134"/>
                  <a:pt x="7819" y="1209"/>
                </a:cubicBezTo>
                <a:cubicBezTo>
                  <a:pt x="7787" y="1254"/>
                  <a:pt x="7672" y="1323"/>
                  <a:pt x="7622" y="1366"/>
                </a:cubicBezTo>
                <a:cubicBezTo>
                  <a:pt x="7546" y="1404"/>
                  <a:pt x="7456" y="1445"/>
                  <a:pt x="7377" y="1463"/>
                </a:cubicBezTo>
                <a:cubicBezTo>
                  <a:pt x="7298" y="1481"/>
                  <a:pt x="7243" y="1493"/>
                  <a:pt x="7144" y="1475"/>
                </a:cubicBezTo>
                <a:cubicBezTo>
                  <a:pt x="7001" y="1468"/>
                  <a:pt x="6888" y="1389"/>
                  <a:pt x="6788" y="1354"/>
                </a:cubicBezTo>
                <a:cubicBezTo>
                  <a:pt x="6688" y="1318"/>
                  <a:pt x="6594" y="1277"/>
                  <a:pt x="6543" y="1258"/>
                </a:cubicBezTo>
              </a:path>
            </a:pathLst>
          </a:custGeom>
          <a:noFill/>
          <a:ln w="28575" cap="rnd" cmpd="sng">
            <a:solidFill>
              <a:srgbClr val="002060"/>
            </a:solidFill>
            <a:prstDash val="sysDot"/>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de-DE" dirty="0"/>
          </a:p>
        </p:txBody>
      </p:sp>
      <p:sp>
        <p:nvSpPr>
          <p:cNvPr id="3080" name="Freeform 8"/>
          <p:cNvSpPr>
            <a:spLocks/>
          </p:cNvSpPr>
          <p:nvPr/>
        </p:nvSpPr>
        <p:spPr bwMode="auto">
          <a:xfrm>
            <a:off x="-142908" y="3630619"/>
            <a:ext cx="5578475" cy="727075"/>
          </a:xfrm>
          <a:custGeom>
            <a:avLst/>
            <a:gdLst/>
            <a:ahLst/>
            <a:cxnLst>
              <a:cxn ang="0">
                <a:pos x="0" y="521"/>
              </a:cxn>
              <a:cxn ang="0">
                <a:pos x="756" y="510"/>
              </a:cxn>
              <a:cxn ang="0">
                <a:pos x="1316" y="458"/>
              </a:cxn>
              <a:cxn ang="0">
                <a:pos x="1867" y="642"/>
              </a:cxn>
              <a:cxn ang="0">
                <a:pos x="2449" y="724"/>
              </a:cxn>
              <a:cxn ang="0">
                <a:pos x="2926" y="650"/>
              </a:cxn>
              <a:cxn ang="0">
                <a:pos x="3258" y="288"/>
              </a:cxn>
              <a:cxn ang="0">
                <a:pos x="3627" y="123"/>
              </a:cxn>
              <a:cxn ang="0">
                <a:pos x="3896" y="227"/>
              </a:cxn>
              <a:cxn ang="0">
                <a:pos x="4252" y="699"/>
              </a:cxn>
              <a:cxn ang="0">
                <a:pos x="5073" y="820"/>
              </a:cxn>
              <a:cxn ang="0">
                <a:pos x="5589" y="735"/>
              </a:cxn>
              <a:cxn ang="0">
                <a:pos x="5761" y="409"/>
              </a:cxn>
              <a:cxn ang="0">
                <a:pos x="6031" y="252"/>
              </a:cxn>
              <a:cxn ang="0">
                <a:pos x="6375" y="434"/>
              </a:cxn>
              <a:cxn ang="0">
                <a:pos x="6646" y="530"/>
              </a:cxn>
              <a:cxn ang="0">
                <a:pos x="7088" y="482"/>
              </a:cxn>
              <a:cxn ang="0">
                <a:pos x="7761" y="127"/>
              </a:cxn>
              <a:cxn ang="0">
                <a:pos x="8261" y="5"/>
              </a:cxn>
              <a:cxn ang="0">
                <a:pos x="8710" y="285"/>
              </a:cxn>
              <a:cxn ang="0">
                <a:pos x="8711" y="760"/>
              </a:cxn>
              <a:cxn ang="0">
                <a:pos x="8282" y="1118"/>
              </a:cxn>
              <a:cxn ang="0">
                <a:pos x="7659" y="1036"/>
              </a:cxn>
              <a:cxn ang="0">
                <a:pos x="7077" y="781"/>
              </a:cxn>
              <a:cxn ang="0">
                <a:pos x="6729" y="601"/>
              </a:cxn>
            </a:cxnLst>
            <a:rect l="0" t="0" r="r" b="b"/>
            <a:pathLst>
              <a:path w="8785" h="1145">
                <a:moveTo>
                  <a:pt x="0" y="521"/>
                </a:moveTo>
                <a:cubicBezTo>
                  <a:pt x="130" y="512"/>
                  <a:pt x="563" y="508"/>
                  <a:pt x="756" y="510"/>
                </a:cubicBezTo>
                <a:cubicBezTo>
                  <a:pt x="975" y="500"/>
                  <a:pt x="1131" y="436"/>
                  <a:pt x="1316" y="458"/>
                </a:cubicBezTo>
                <a:cubicBezTo>
                  <a:pt x="1501" y="480"/>
                  <a:pt x="1678" y="598"/>
                  <a:pt x="1867" y="642"/>
                </a:cubicBezTo>
                <a:cubicBezTo>
                  <a:pt x="2056" y="686"/>
                  <a:pt x="2273" y="723"/>
                  <a:pt x="2449" y="724"/>
                </a:cubicBezTo>
                <a:cubicBezTo>
                  <a:pt x="2625" y="725"/>
                  <a:pt x="2791" y="723"/>
                  <a:pt x="2926" y="650"/>
                </a:cubicBezTo>
                <a:cubicBezTo>
                  <a:pt x="3061" y="577"/>
                  <a:pt x="3141" y="376"/>
                  <a:pt x="3258" y="288"/>
                </a:cubicBezTo>
                <a:cubicBezTo>
                  <a:pt x="3375" y="200"/>
                  <a:pt x="3521" y="133"/>
                  <a:pt x="3627" y="123"/>
                </a:cubicBezTo>
                <a:cubicBezTo>
                  <a:pt x="3733" y="113"/>
                  <a:pt x="3792" y="131"/>
                  <a:pt x="3896" y="227"/>
                </a:cubicBezTo>
                <a:cubicBezTo>
                  <a:pt x="4000" y="323"/>
                  <a:pt x="4056" y="601"/>
                  <a:pt x="4252" y="699"/>
                </a:cubicBezTo>
                <a:cubicBezTo>
                  <a:pt x="4448" y="798"/>
                  <a:pt x="4851" y="814"/>
                  <a:pt x="5073" y="820"/>
                </a:cubicBezTo>
                <a:cubicBezTo>
                  <a:pt x="5270" y="805"/>
                  <a:pt x="5468" y="797"/>
                  <a:pt x="5589" y="735"/>
                </a:cubicBezTo>
                <a:cubicBezTo>
                  <a:pt x="5704" y="666"/>
                  <a:pt x="5687" y="490"/>
                  <a:pt x="5761" y="409"/>
                </a:cubicBezTo>
                <a:cubicBezTo>
                  <a:pt x="5834" y="328"/>
                  <a:pt x="5929" y="248"/>
                  <a:pt x="6031" y="252"/>
                </a:cubicBezTo>
                <a:cubicBezTo>
                  <a:pt x="6133" y="256"/>
                  <a:pt x="6273" y="388"/>
                  <a:pt x="6375" y="434"/>
                </a:cubicBezTo>
                <a:cubicBezTo>
                  <a:pt x="6477" y="480"/>
                  <a:pt x="6527" y="522"/>
                  <a:pt x="6646" y="530"/>
                </a:cubicBezTo>
                <a:cubicBezTo>
                  <a:pt x="6765" y="538"/>
                  <a:pt x="6902" y="549"/>
                  <a:pt x="7088" y="482"/>
                </a:cubicBezTo>
                <a:cubicBezTo>
                  <a:pt x="7274" y="415"/>
                  <a:pt x="7566" y="206"/>
                  <a:pt x="7761" y="127"/>
                </a:cubicBezTo>
                <a:cubicBezTo>
                  <a:pt x="7913" y="84"/>
                  <a:pt x="8103" y="0"/>
                  <a:pt x="8261" y="5"/>
                </a:cubicBezTo>
                <a:cubicBezTo>
                  <a:pt x="8419" y="31"/>
                  <a:pt x="8635" y="159"/>
                  <a:pt x="8710" y="285"/>
                </a:cubicBezTo>
                <a:cubicBezTo>
                  <a:pt x="8785" y="411"/>
                  <a:pt x="8782" y="621"/>
                  <a:pt x="8711" y="760"/>
                </a:cubicBezTo>
                <a:cubicBezTo>
                  <a:pt x="8640" y="899"/>
                  <a:pt x="8457" y="1072"/>
                  <a:pt x="8282" y="1118"/>
                </a:cubicBezTo>
                <a:cubicBezTo>
                  <a:pt x="8062" y="1145"/>
                  <a:pt x="7860" y="1092"/>
                  <a:pt x="7659" y="1036"/>
                </a:cubicBezTo>
                <a:cubicBezTo>
                  <a:pt x="7458" y="980"/>
                  <a:pt x="7232" y="853"/>
                  <a:pt x="7077" y="781"/>
                </a:cubicBezTo>
                <a:cubicBezTo>
                  <a:pt x="6922" y="709"/>
                  <a:pt x="6801" y="623"/>
                  <a:pt x="6729" y="601"/>
                </a:cubicBezTo>
              </a:path>
            </a:pathLst>
          </a:custGeom>
          <a:noFill/>
          <a:ln w="38100" cmpd="sng">
            <a:solidFill>
              <a:srgbClr val="FFC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de-DE" dirty="0"/>
          </a:p>
        </p:txBody>
      </p:sp>
      <p:sp>
        <p:nvSpPr>
          <p:cNvPr id="3081" name="Freeform 9"/>
          <p:cNvSpPr>
            <a:spLocks/>
          </p:cNvSpPr>
          <p:nvPr/>
        </p:nvSpPr>
        <p:spPr bwMode="auto">
          <a:xfrm>
            <a:off x="-142908" y="3889383"/>
            <a:ext cx="5300662" cy="682625"/>
          </a:xfrm>
          <a:custGeom>
            <a:avLst/>
            <a:gdLst/>
            <a:ahLst/>
            <a:cxnLst>
              <a:cxn ang="0">
                <a:pos x="0" y="361"/>
              </a:cxn>
              <a:cxn ang="0">
                <a:pos x="756" y="349"/>
              </a:cxn>
              <a:cxn ang="0">
                <a:pos x="1158" y="370"/>
              </a:cxn>
              <a:cxn ang="0">
                <a:pos x="2373" y="600"/>
              </a:cxn>
              <a:cxn ang="0">
                <a:pos x="2925" y="490"/>
              </a:cxn>
              <a:cxn ang="0">
                <a:pos x="3580" y="362"/>
              </a:cxn>
              <a:cxn ang="0">
                <a:pos x="4251" y="539"/>
              </a:cxn>
              <a:cxn ang="0">
                <a:pos x="5073" y="660"/>
              </a:cxn>
              <a:cxn ang="0">
                <a:pos x="5588" y="575"/>
              </a:cxn>
              <a:cxn ang="0">
                <a:pos x="5948" y="362"/>
              </a:cxn>
              <a:cxn ang="0">
                <a:pos x="6391" y="297"/>
              </a:cxn>
              <a:cxn ang="0">
                <a:pos x="7238" y="318"/>
              </a:cxn>
              <a:cxn ang="0">
                <a:pos x="7686" y="50"/>
              </a:cxn>
              <a:cxn ang="0">
                <a:pos x="8016" y="19"/>
              </a:cxn>
              <a:cxn ang="0">
                <a:pos x="8279" y="208"/>
              </a:cxn>
              <a:cxn ang="0">
                <a:pos x="8325" y="649"/>
              </a:cxn>
              <a:cxn ang="0">
                <a:pos x="8139" y="987"/>
              </a:cxn>
              <a:cxn ang="0">
                <a:pos x="7798" y="1077"/>
              </a:cxn>
              <a:cxn ang="0">
                <a:pos x="7486" y="989"/>
              </a:cxn>
              <a:cxn ang="0">
                <a:pos x="7280" y="862"/>
              </a:cxn>
              <a:cxn ang="0">
                <a:pos x="7022" y="666"/>
              </a:cxn>
              <a:cxn ang="0">
                <a:pos x="6750" y="518"/>
              </a:cxn>
              <a:cxn ang="0">
                <a:pos x="6521" y="464"/>
              </a:cxn>
            </a:cxnLst>
            <a:rect l="0" t="0" r="r" b="b"/>
            <a:pathLst>
              <a:path w="8348" h="1077">
                <a:moveTo>
                  <a:pt x="0" y="361"/>
                </a:moveTo>
                <a:cubicBezTo>
                  <a:pt x="130" y="351"/>
                  <a:pt x="563" y="347"/>
                  <a:pt x="756" y="349"/>
                </a:cubicBezTo>
                <a:cubicBezTo>
                  <a:pt x="949" y="351"/>
                  <a:pt x="889" y="329"/>
                  <a:pt x="1158" y="370"/>
                </a:cubicBezTo>
                <a:cubicBezTo>
                  <a:pt x="1427" y="411"/>
                  <a:pt x="2079" y="580"/>
                  <a:pt x="2373" y="600"/>
                </a:cubicBezTo>
                <a:cubicBezTo>
                  <a:pt x="2667" y="619"/>
                  <a:pt x="2724" y="530"/>
                  <a:pt x="2925" y="490"/>
                </a:cubicBezTo>
                <a:cubicBezTo>
                  <a:pt x="3125" y="451"/>
                  <a:pt x="3359" y="354"/>
                  <a:pt x="3580" y="362"/>
                </a:cubicBezTo>
                <a:cubicBezTo>
                  <a:pt x="3800" y="371"/>
                  <a:pt x="4002" y="490"/>
                  <a:pt x="4251" y="539"/>
                </a:cubicBezTo>
                <a:cubicBezTo>
                  <a:pt x="4500" y="589"/>
                  <a:pt x="4850" y="654"/>
                  <a:pt x="5073" y="660"/>
                </a:cubicBezTo>
                <a:cubicBezTo>
                  <a:pt x="5269" y="645"/>
                  <a:pt x="5372" y="640"/>
                  <a:pt x="5588" y="575"/>
                </a:cubicBezTo>
                <a:cubicBezTo>
                  <a:pt x="5734" y="525"/>
                  <a:pt x="5814" y="408"/>
                  <a:pt x="5948" y="362"/>
                </a:cubicBezTo>
                <a:cubicBezTo>
                  <a:pt x="6082" y="316"/>
                  <a:pt x="6176" y="304"/>
                  <a:pt x="6391" y="297"/>
                </a:cubicBezTo>
                <a:cubicBezTo>
                  <a:pt x="6606" y="290"/>
                  <a:pt x="7022" y="359"/>
                  <a:pt x="7238" y="318"/>
                </a:cubicBezTo>
                <a:cubicBezTo>
                  <a:pt x="7454" y="277"/>
                  <a:pt x="7556" y="100"/>
                  <a:pt x="7686" y="50"/>
                </a:cubicBezTo>
                <a:cubicBezTo>
                  <a:pt x="7838" y="7"/>
                  <a:pt x="7921" y="0"/>
                  <a:pt x="8016" y="19"/>
                </a:cubicBezTo>
                <a:cubicBezTo>
                  <a:pt x="8114" y="45"/>
                  <a:pt x="8228" y="103"/>
                  <a:pt x="8279" y="208"/>
                </a:cubicBezTo>
                <a:cubicBezTo>
                  <a:pt x="8331" y="313"/>
                  <a:pt x="8348" y="519"/>
                  <a:pt x="8325" y="649"/>
                </a:cubicBezTo>
                <a:cubicBezTo>
                  <a:pt x="8302" y="779"/>
                  <a:pt x="8227" y="915"/>
                  <a:pt x="8139" y="987"/>
                </a:cubicBezTo>
                <a:cubicBezTo>
                  <a:pt x="8051" y="1043"/>
                  <a:pt x="7907" y="1077"/>
                  <a:pt x="7798" y="1077"/>
                </a:cubicBezTo>
                <a:cubicBezTo>
                  <a:pt x="7689" y="1077"/>
                  <a:pt x="7573" y="1025"/>
                  <a:pt x="7486" y="989"/>
                </a:cubicBezTo>
                <a:cubicBezTo>
                  <a:pt x="7399" y="954"/>
                  <a:pt x="7357" y="916"/>
                  <a:pt x="7280" y="862"/>
                </a:cubicBezTo>
                <a:cubicBezTo>
                  <a:pt x="7202" y="809"/>
                  <a:pt x="7110" y="723"/>
                  <a:pt x="7022" y="666"/>
                </a:cubicBezTo>
                <a:cubicBezTo>
                  <a:pt x="6934" y="608"/>
                  <a:pt x="6833" y="552"/>
                  <a:pt x="6750" y="518"/>
                </a:cubicBezTo>
                <a:cubicBezTo>
                  <a:pt x="6667" y="484"/>
                  <a:pt x="6569" y="475"/>
                  <a:pt x="6521" y="464"/>
                </a:cubicBezTo>
              </a:path>
            </a:pathLst>
          </a:custGeom>
          <a:noFill/>
          <a:ln w="28575" cap="flat" cmpd="sng">
            <a:solidFill>
              <a:srgbClr val="00B050"/>
            </a:solidFill>
            <a:prstDash val="dash"/>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de-DE" dirty="0"/>
          </a:p>
        </p:txBody>
      </p:sp>
      <p:sp>
        <p:nvSpPr>
          <p:cNvPr id="13" name="Textfeld 12"/>
          <p:cNvSpPr txBox="1"/>
          <p:nvPr/>
        </p:nvSpPr>
        <p:spPr>
          <a:xfrm>
            <a:off x="5500694" y="3143248"/>
            <a:ext cx="3286148" cy="1200329"/>
          </a:xfrm>
          <a:prstGeom prst="rect">
            <a:avLst/>
          </a:prstGeom>
          <a:noFill/>
        </p:spPr>
        <p:txBody>
          <a:bodyPr wrap="square" rtlCol="0">
            <a:spAutoFit/>
          </a:bodyPr>
          <a:lstStyle/>
          <a:p>
            <a:r>
              <a:rPr lang="de-DE" dirty="0" smtClean="0"/>
              <a:t>Welche Route ist optimal, um weder die Sicherheit,  noch Aufwindzonen (Einschnitte, Kare) zu kurz kommen zu lassen?</a:t>
            </a:r>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9"/>
                                        </p:tgtEl>
                                        <p:attrNameLst>
                                          <p:attrName>style.visibility</p:attrName>
                                        </p:attrNameLst>
                                      </p:cBhvr>
                                      <p:to>
                                        <p:strVal val="visible"/>
                                      </p:to>
                                    </p:set>
                                    <p:animEffect transition="in" filter="fade">
                                      <p:cBhvr>
                                        <p:cTn id="32" dur="1000"/>
                                        <p:tgtEl>
                                          <p:spTgt spid="307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1000"/>
                                        <p:tgtEl>
                                          <p:spTgt spid="3079"/>
                                        </p:tgtEl>
                                      </p:cBhvr>
                                    </p:animEffect>
                                    <p:set>
                                      <p:cBhvr>
                                        <p:cTn id="37" dur="1" fill="hold">
                                          <p:stCondLst>
                                            <p:cond delay="999"/>
                                          </p:stCondLst>
                                        </p:cTn>
                                        <p:tgtEl>
                                          <p:spTgt spid="3079"/>
                                        </p:tgtEl>
                                        <p:attrNameLst>
                                          <p:attrName>style.visibility</p:attrName>
                                        </p:attrNameLst>
                                      </p:cBhvr>
                                      <p:to>
                                        <p:strVal val="hidden"/>
                                      </p:to>
                                    </p:set>
                                  </p:childTnLst>
                                </p:cTn>
                              </p:par>
                              <p:par>
                                <p:cTn id="38" presetID="10" presetClass="entr" presetSubtype="0" fill="hold" grpId="0" nodeType="withEffect">
                                  <p:stCondLst>
                                    <p:cond delay="0"/>
                                  </p:stCondLst>
                                  <p:childTnLst>
                                    <p:set>
                                      <p:cBhvr>
                                        <p:cTn id="39" dur="1" fill="hold">
                                          <p:stCondLst>
                                            <p:cond delay="0"/>
                                          </p:stCondLst>
                                        </p:cTn>
                                        <p:tgtEl>
                                          <p:spTgt spid="3080"/>
                                        </p:tgtEl>
                                        <p:attrNameLst>
                                          <p:attrName>style.visibility</p:attrName>
                                        </p:attrNameLst>
                                      </p:cBhvr>
                                      <p:to>
                                        <p:strVal val="visible"/>
                                      </p:to>
                                    </p:set>
                                    <p:animEffect transition="in" filter="fade">
                                      <p:cBhvr>
                                        <p:cTn id="40" dur="1000"/>
                                        <p:tgtEl>
                                          <p:spTgt spid="308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1000"/>
                                        <p:tgtEl>
                                          <p:spTgt spid="3080"/>
                                        </p:tgtEl>
                                      </p:cBhvr>
                                    </p:animEffect>
                                    <p:set>
                                      <p:cBhvr>
                                        <p:cTn id="45" dur="1" fill="hold">
                                          <p:stCondLst>
                                            <p:cond delay="999"/>
                                          </p:stCondLst>
                                        </p:cTn>
                                        <p:tgtEl>
                                          <p:spTgt spid="3080"/>
                                        </p:tgtEl>
                                        <p:attrNameLst>
                                          <p:attrName>style.visibility</p:attrName>
                                        </p:attrNameLst>
                                      </p:cBhvr>
                                      <p:to>
                                        <p:strVal val="hidden"/>
                                      </p:to>
                                    </p:set>
                                  </p:childTnLst>
                                </p:cTn>
                              </p:par>
                              <p:par>
                                <p:cTn id="46" presetID="10" presetClass="entr" presetSubtype="0" fill="hold" grpId="0" nodeType="withEffect">
                                  <p:stCondLst>
                                    <p:cond delay="0"/>
                                  </p:stCondLst>
                                  <p:childTnLst>
                                    <p:set>
                                      <p:cBhvr>
                                        <p:cTn id="47" dur="1" fill="hold">
                                          <p:stCondLst>
                                            <p:cond delay="0"/>
                                          </p:stCondLst>
                                        </p:cTn>
                                        <p:tgtEl>
                                          <p:spTgt spid="3081"/>
                                        </p:tgtEl>
                                        <p:attrNameLst>
                                          <p:attrName>style.visibility</p:attrName>
                                        </p:attrNameLst>
                                      </p:cBhvr>
                                      <p:to>
                                        <p:strVal val="visible"/>
                                      </p:to>
                                    </p:set>
                                    <p:animEffect transition="in" filter="fade">
                                      <p:cBhvr>
                                        <p:cTn id="48" dur="1000"/>
                                        <p:tgtEl>
                                          <p:spTgt spid="3081"/>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1" nodeType="clickEffect">
                                  <p:stCondLst>
                                    <p:cond delay="0"/>
                                  </p:stCondLst>
                                  <p:childTnLst>
                                    <p:animEffect transition="out" filter="fade">
                                      <p:cBhvr>
                                        <p:cTn id="52" dur="1000"/>
                                        <p:tgtEl>
                                          <p:spTgt spid="3081"/>
                                        </p:tgtEl>
                                      </p:cBhvr>
                                    </p:animEffect>
                                    <p:set>
                                      <p:cBhvr>
                                        <p:cTn id="53" dur="1" fill="hold">
                                          <p:stCondLst>
                                            <p:cond delay="999"/>
                                          </p:stCondLst>
                                        </p:cTn>
                                        <p:tgtEl>
                                          <p:spTgt spid="3081"/>
                                        </p:tgtEl>
                                        <p:attrNameLst>
                                          <p:attrName>style.visibility</p:attrName>
                                        </p:attrNameLst>
                                      </p:cBhvr>
                                      <p:to>
                                        <p:strVal val="hidden"/>
                                      </p:to>
                                    </p:set>
                                  </p:childTnLst>
                                </p:cTn>
                              </p:par>
                              <p:par>
                                <p:cTn id="54" presetID="10" presetClass="entr" presetSubtype="0" fill="hold" grpId="2" nodeType="withEffect">
                                  <p:stCondLst>
                                    <p:cond delay="0"/>
                                  </p:stCondLst>
                                  <p:childTnLst>
                                    <p:set>
                                      <p:cBhvr>
                                        <p:cTn id="55" dur="1" fill="hold">
                                          <p:stCondLst>
                                            <p:cond delay="0"/>
                                          </p:stCondLst>
                                        </p:cTn>
                                        <p:tgtEl>
                                          <p:spTgt spid="3080"/>
                                        </p:tgtEl>
                                        <p:attrNameLst>
                                          <p:attrName>style.visibility</p:attrName>
                                        </p:attrNameLst>
                                      </p:cBhvr>
                                      <p:to>
                                        <p:strVal val="visible"/>
                                      </p:to>
                                    </p:set>
                                    <p:animEffect transition="in" filter="fade">
                                      <p:cBhvr>
                                        <p:cTn id="56" dur="2000"/>
                                        <p:tgtEl>
                                          <p:spTgt spid="3080"/>
                                        </p:tgtEl>
                                      </p:cBhvr>
                                    </p:animEffect>
                                  </p:childTnLst>
                                </p:cTn>
                              </p:par>
                            </p:childTnLst>
                          </p:cTn>
                        </p:par>
                        <p:par>
                          <p:cTn id="57" fill="hold">
                            <p:stCondLst>
                              <p:cond delay="2000"/>
                            </p:stCondLst>
                            <p:childTnLst>
                              <p:par>
                                <p:cTn id="58" presetID="10" presetClass="entr" presetSubtype="0" fill="hold" grpId="2" nodeType="afterEffect">
                                  <p:stCondLst>
                                    <p:cond delay="0"/>
                                  </p:stCondLst>
                                  <p:childTnLst>
                                    <p:set>
                                      <p:cBhvr>
                                        <p:cTn id="59" dur="1" fill="hold">
                                          <p:stCondLst>
                                            <p:cond delay="0"/>
                                          </p:stCondLst>
                                        </p:cTn>
                                        <p:tgtEl>
                                          <p:spTgt spid="3079"/>
                                        </p:tgtEl>
                                        <p:attrNameLst>
                                          <p:attrName>style.visibility</p:attrName>
                                        </p:attrNameLst>
                                      </p:cBhvr>
                                      <p:to>
                                        <p:strVal val="visible"/>
                                      </p:to>
                                    </p:set>
                                    <p:animEffect transition="in" filter="fade">
                                      <p:cBhvr>
                                        <p:cTn id="60" dur="2000"/>
                                        <p:tgtEl>
                                          <p:spTgt spid="3079"/>
                                        </p:tgtEl>
                                      </p:cBhvr>
                                    </p:animEffect>
                                  </p:childTnLst>
                                </p:cTn>
                              </p:par>
                            </p:childTnLst>
                          </p:cTn>
                        </p:par>
                        <p:par>
                          <p:cTn id="61" fill="hold">
                            <p:stCondLst>
                              <p:cond delay="4000"/>
                            </p:stCondLst>
                            <p:childTnLst>
                              <p:par>
                                <p:cTn id="62" presetID="10" presetClass="entr" presetSubtype="0" fill="hold" grpId="2" nodeType="afterEffect">
                                  <p:stCondLst>
                                    <p:cond delay="0"/>
                                  </p:stCondLst>
                                  <p:childTnLst>
                                    <p:set>
                                      <p:cBhvr>
                                        <p:cTn id="63" dur="1" fill="hold">
                                          <p:stCondLst>
                                            <p:cond delay="0"/>
                                          </p:stCondLst>
                                        </p:cTn>
                                        <p:tgtEl>
                                          <p:spTgt spid="3081"/>
                                        </p:tgtEl>
                                        <p:attrNameLst>
                                          <p:attrName>style.visibility</p:attrName>
                                        </p:attrNameLst>
                                      </p:cBhvr>
                                      <p:to>
                                        <p:strVal val="visible"/>
                                      </p:to>
                                    </p:set>
                                    <p:animEffect transition="in" filter="fade">
                                      <p:cBhvr>
                                        <p:cTn id="64" dur="2000"/>
                                        <p:tgtEl>
                                          <p:spTgt spid="3081"/>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2000"/>
                                        <p:tgtEl>
                                          <p:spTgt spid="13">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3">
                                            <p:txEl>
                                              <p:pRg st="8" end="8"/>
                                            </p:txEl>
                                          </p:spTgt>
                                        </p:tgtEl>
                                        <p:attrNameLst>
                                          <p:attrName>style.visibility</p:attrName>
                                        </p:attrNameLst>
                                      </p:cBhvr>
                                      <p:to>
                                        <p:strVal val="visible"/>
                                      </p:to>
                                    </p:set>
                                    <p:animEffect transition="in" filter="fade">
                                      <p:cBhvr>
                                        <p:cTn id="74" dur="2000"/>
                                        <p:tgtEl>
                                          <p:spTgt spid="3">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3">
                                            <p:txEl>
                                              <p:pRg st="9" end="9"/>
                                            </p:txEl>
                                          </p:spTgt>
                                        </p:tgtEl>
                                        <p:attrNameLst>
                                          <p:attrName>style.visibility</p:attrName>
                                        </p:attrNameLst>
                                      </p:cBhvr>
                                      <p:to>
                                        <p:strVal val="visible"/>
                                      </p:to>
                                    </p:set>
                                    <p:animEffect transition="in" filter="fade">
                                      <p:cBhvr>
                                        <p:cTn id="79" dur="2000"/>
                                        <p:tgtEl>
                                          <p:spTgt spid="3">
                                            <p:txEl>
                                              <p:pRg st="9" end="9"/>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3">
                                            <p:txEl>
                                              <p:pRg st="10" end="10"/>
                                            </p:txEl>
                                          </p:spTgt>
                                        </p:tgtEl>
                                        <p:attrNameLst>
                                          <p:attrName>style.visibility</p:attrName>
                                        </p:attrNameLst>
                                      </p:cBhvr>
                                      <p:to>
                                        <p:strVal val="visible"/>
                                      </p:to>
                                    </p:set>
                                    <p:animEffect transition="in" filter="fade">
                                      <p:cBhvr>
                                        <p:cTn id="84"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079" grpId="0" animBg="1"/>
      <p:bldP spid="3079" grpId="1" animBg="1"/>
      <p:bldP spid="3079" grpId="2" animBg="1"/>
      <p:bldP spid="3080" grpId="0" animBg="1"/>
      <p:bldP spid="3080" grpId="1" animBg="1"/>
      <p:bldP spid="3080" grpId="2" animBg="1"/>
      <p:bldP spid="3081" grpId="0" animBg="1"/>
      <p:bldP spid="3081" grpId="1" animBg="1"/>
      <p:bldP spid="3081" grpId="2"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2428860" y="3286124"/>
            <a:ext cx="4572032" cy="50006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dirty="0" smtClean="0"/>
              <a:t>Ausweichen und Harmonisieren</a:t>
            </a:r>
            <a:endParaRPr lang="de-DE" dirty="0"/>
          </a:p>
        </p:txBody>
      </p:sp>
      <p:sp>
        <p:nvSpPr>
          <p:cNvPr id="3" name="Inhaltsplatzhalter 2"/>
          <p:cNvSpPr>
            <a:spLocks noGrp="1"/>
          </p:cNvSpPr>
          <p:nvPr>
            <p:ph sz="quarter" idx="1"/>
          </p:nvPr>
        </p:nvSpPr>
        <p:spPr/>
        <p:txBody>
          <a:bodyPr/>
          <a:lstStyle/>
          <a:p>
            <a:r>
              <a:rPr lang="de-DE" dirty="0" smtClean="0"/>
              <a:t>Ausweichregel aus der Luftverkehrsordnung:</a:t>
            </a:r>
          </a:p>
          <a:p>
            <a:r>
              <a:rPr lang="de-DE" i="1" dirty="0" smtClean="0"/>
              <a:t>„Begegnen sich zwei Flugzeuge auf Gegenkurs,  so sind beide verpflichtet nach rechts auszuweichen.“</a:t>
            </a:r>
          </a:p>
          <a:p>
            <a:pPr lvl="1"/>
            <a:r>
              <a:rPr lang="de-DE" dirty="0" smtClean="0"/>
              <a:t>Am Hang kann ein Flugzeug nicht nach rechts ausweichen, es fliegt weiter während das entgegenkommende ausweicht</a:t>
            </a:r>
          </a:p>
          <a:p>
            <a:pPr lvl="1" algn="ctr">
              <a:buNone/>
            </a:pPr>
            <a:r>
              <a:rPr lang="de-DE" dirty="0" smtClean="0">
                <a:solidFill>
                  <a:schemeClr val="bg1"/>
                </a:solidFill>
              </a:rPr>
              <a:t>„Rechte Fläche am Hang hat Vorflug“</a:t>
            </a:r>
          </a:p>
          <a:p>
            <a:r>
              <a:rPr lang="de-DE" dirty="0" smtClean="0"/>
              <a:t>Mehrere Flugzeuge an einem Hang:</a:t>
            </a:r>
          </a:p>
          <a:p>
            <a:pPr lvl="1"/>
            <a:r>
              <a:rPr lang="de-DE" dirty="0" smtClean="0"/>
              <a:t>Kreuzen vermeiden </a:t>
            </a:r>
            <a:r>
              <a:rPr lang="de-DE" dirty="0" smtClean="0">
                <a:sym typeface="Wingdings" pitchFamily="2" charset="2"/>
              </a:rPr>
              <a:t> Umkehrkurven zeitgleich fliegen</a:t>
            </a:r>
          </a:p>
          <a:p>
            <a:pPr lvl="1"/>
            <a:r>
              <a:rPr lang="de-DE" dirty="0" smtClean="0">
                <a:sym typeface="Wingdings" pitchFamily="2" charset="2"/>
              </a:rPr>
              <a:t>Keinesfalls überholen oder unterfliegen</a:t>
            </a:r>
          </a:p>
          <a:p>
            <a:pPr lvl="2"/>
            <a:r>
              <a:rPr lang="de-DE" dirty="0" smtClean="0">
                <a:sym typeface="Wingdings" pitchFamily="2" charset="2"/>
              </a:rPr>
              <a:t>Schnellere Flugzeuge leiten Umkehrkurven später ein, um eine längere Strecke zu fliegen.</a:t>
            </a:r>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2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2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2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20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0" y="6143644"/>
            <a:ext cx="9144000" cy="6429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dirty="0" smtClean="0"/>
              <a:t>Leistungsoptimierung</a:t>
            </a:r>
            <a:endParaRPr lang="de-DE" dirty="0"/>
          </a:p>
        </p:txBody>
      </p:sp>
      <p:sp>
        <p:nvSpPr>
          <p:cNvPr id="3" name="Inhaltsplatzhalter 2"/>
          <p:cNvSpPr>
            <a:spLocks noGrp="1"/>
          </p:cNvSpPr>
          <p:nvPr>
            <p:ph sz="quarter" idx="1"/>
          </p:nvPr>
        </p:nvSpPr>
        <p:spPr>
          <a:xfrm>
            <a:off x="457200" y="1219200"/>
            <a:ext cx="8686800" cy="5138758"/>
          </a:xfrm>
        </p:spPr>
        <p:txBody>
          <a:bodyPr>
            <a:normAutofit/>
          </a:bodyPr>
          <a:lstStyle/>
          <a:p>
            <a:pPr lvl="1"/>
            <a:r>
              <a:rPr lang="de-DE" dirty="0" smtClean="0"/>
              <a:t>Oft nur schmales Aufwindband</a:t>
            </a:r>
          </a:p>
          <a:p>
            <a:pPr lvl="1"/>
            <a:r>
              <a:rPr lang="de-DE" dirty="0" smtClean="0"/>
              <a:t>Kehren meist mit Höhenverlust verbunden</a:t>
            </a:r>
          </a:p>
          <a:p>
            <a:pPr lvl="2"/>
            <a:r>
              <a:rPr lang="de-DE" dirty="0" smtClean="0"/>
              <a:t>Verlust muss im Parallelflug kompensiert werden</a:t>
            </a:r>
          </a:p>
          <a:p>
            <a:pPr lvl="1"/>
            <a:r>
              <a:rPr lang="de-DE" dirty="0" smtClean="0"/>
              <a:t>Bei Thermikwetterlagen unterschiedlich starkes Steigen und Fallen</a:t>
            </a:r>
          </a:p>
          <a:p>
            <a:pPr lvl="1"/>
            <a:r>
              <a:rPr lang="de-DE" dirty="0" smtClean="0"/>
              <a:t>Abstand vom Hang und Lage der besten Aufwindzonen kann zeitlich wechseln.</a:t>
            </a:r>
          </a:p>
          <a:p>
            <a:r>
              <a:rPr lang="de-DE" dirty="0" smtClean="0"/>
              <a:t>Genaue Beobachtung und Erfahrung helfen zu optimieren</a:t>
            </a:r>
          </a:p>
          <a:p>
            <a:r>
              <a:rPr lang="de-DE" dirty="0" smtClean="0"/>
              <a:t>Umkehrkurve in breiten und kräftigen Aufwinden</a:t>
            </a:r>
          </a:p>
          <a:p>
            <a:pPr lvl="1"/>
            <a:r>
              <a:rPr lang="de-DE" dirty="0" smtClean="0"/>
              <a:t>Günstige Stellen:  Mulden, </a:t>
            </a:r>
            <a:r>
              <a:rPr lang="de-DE" dirty="0" smtClean="0">
                <a:sym typeface="Wingdings" pitchFamily="2" charset="2"/>
              </a:rPr>
              <a:t> Vorsprünge oder Pfeiler</a:t>
            </a:r>
          </a:p>
          <a:p>
            <a:pPr lvl="2"/>
            <a:r>
              <a:rPr lang="de-DE" dirty="0" smtClean="0">
                <a:sym typeface="Wingdings" pitchFamily="2" charset="2"/>
              </a:rPr>
              <a:t>Warten bis Hang abfällt und über Grat umkehren (kein Hindernis!)</a:t>
            </a:r>
          </a:p>
          <a:p>
            <a:pPr lvl="1"/>
            <a:r>
              <a:rPr lang="de-DE" dirty="0" smtClean="0">
                <a:sym typeface="Wingdings" pitchFamily="2" charset="2"/>
              </a:rPr>
              <a:t>Überdurchschnittliches Steigen  Breiter Aufwind  Wendestelle</a:t>
            </a:r>
          </a:p>
          <a:p>
            <a:pPr lvl="1"/>
            <a:r>
              <a:rPr lang="de-DE" dirty="0" smtClean="0"/>
              <a:t>Kurz vor dem maximalen Steigen einkurven</a:t>
            </a:r>
            <a:endParaRPr lang="de-DE" dirty="0"/>
          </a:p>
        </p:txBody>
      </p:sp>
      <p:sp>
        <p:nvSpPr>
          <p:cNvPr id="4" name="Textfeld 3"/>
          <p:cNvSpPr txBox="1"/>
          <p:nvPr/>
        </p:nvSpPr>
        <p:spPr>
          <a:xfrm>
            <a:off x="214282" y="6215082"/>
            <a:ext cx="8827673" cy="400110"/>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de-DE" sz="2000" dirty="0" smtClean="0"/>
              <a:t>Gewissenhafte Gedächtnisarbeit,  Beobachten von Variometeranzeige und Sitzdruck</a:t>
            </a:r>
            <a:endParaRPr lang="de-DE"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20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20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iterate type="wd">
                                    <p:tmPct val="20000"/>
                                  </p:iterate>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2000"/>
                                        <p:tgtEl>
                                          <p:spTgt spid="3">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2000"/>
                                        <p:tgtEl>
                                          <p:spTgt spid="3">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Ausbildung als Grundstein</a:t>
            </a:r>
            <a:endParaRPr lang="de-DE" dirty="0"/>
          </a:p>
        </p:txBody>
      </p:sp>
      <p:sp>
        <p:nvSpPr>
          <p:cNvPr id="3" name="Inhaltsplatzhalter 2"/>
          <p:cNvSpPr>
            <a:spLocks noGrp="1"/>
          </p:cNvSpPr>
          <p:nvPr>
            <p:ph idx="1"/>
          </p:nvPr>
        </p:nvSpPr>
        <p:spPr/>
        <p:txBody>
          <a:bodyPr/>
          <a:lstStyle/>
          <a:p>
            <a:r>
              <a:rPr lang="de-DE" dirty="0" smtClean="0"/>
              <a:t>Gezielte Ausbildung führt</a:t>
            </a:r>
          </a:p>
          <a:p>
            <a:pPr lvl="1"/>
            <a:r>
              <a:rPr lang="de-DE" dirty="0" smtClean="0"/>
              <a:t>…zum </a:t>
            </a:r>
            <a:r>
              <a:rPr lang="de-DE" b="1" dirty="0" smtClean="0"/>
              <a:t>fliegerischem Erfolg</a:t>
            </a:r>
          </a:p>
          <a:p>
            <a:pPr lvl="1"/>
            <a:r>
              <a:rPr lang="de-DE" dirty="0" smtClean="0"/>
              <a:t>…zu </a:t>
            </a:r>
            <a:r>
              <a:rPr lang="de-DE" b="1" dirty="0" smtClean="0"/>
              <a:t>Sicherheit</a:t>
            </a:r>
          </a:p>
          <a:p>
            <a:pPr lvl="1"/>
            <a:endParaRPr lang="de-DE" b="1" dirty="0" smtClean="0"/>
          </a:p>
          <a:p>
            <a:r>
              <a:rPr lang="de-DE" dirty="0" smtClean="0"/>
              <a:t>Modell: Zeitgemäße Anfängerschulung</a:t>
            </a:r>
          </a:p>
          <a:p>
            <a:pPr lvl="1"/>
            <a:r>
              <a:rPr lang="de-DE" dirty="0" smtClean="0"/>
              <a:t>Fluglehrer, Methodik</a:t>
            </a:r>
            <a:endParaRPr lang="de-DE" sz="1400" dirty="0" smtClean="0">
              <a:solidFill>
                <a:srgbClr val="FF0000"/>
              </a:solidFill>
            </a:endParaRPr>
          </a:p>
          <a:p>
            <a:pPr lvl="1"/>
            <a:r>
              <a:rPr lang="de-DE" dirty="0" smtClean="0"/>
              <a:t>Erfahrung mit Flugbetrieb, Flugzeug, „</a:t>
            </a:r>
            <a:r>
              <a:rPr lang="de-DE" dirty="0" err="1" smtClean="0"/>
              <a:t>Airmanship</a:t>
            </a:r>
            <a:r>
              <a:rPr lang="de-DE" dirty="0" smtClean="0"/>
              <a:t>“</a:t>
            </a:r>
          </a:p>
          <a:p>
            <a:pPr lvl="1"/>
            <a:endParaRPr lang="de-DE" dirty="0" smtClean="0"/>
          </a:p>
          <a:p>
            <a:pPr lvl="1"/>
            <a:endParaRPr lang="de-DE"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Sollfahrt</a:t>
            </a:r>
            <a:endParaRPr lang="de-DE" dirty="0"/>
          </a:p>
        </p:txBody>
      </p:sp>
      <p:sp>
        <p:nvSpPr>
          <p:cNvPr id="3" name="Inhaltsplatzhalter 2"/>
          <p:cNvSpPr>
            <a:spLocks noGrp="1"/>
          </p:cNvSpPr>
          <p:nvPr>
            <p:ph sz="quarter" idx="1"/>
          </p:nvPr>
        </p:nvSpPr>
        <p:spPr>
          <a:xfrm>
            <a:off x="457200" y="1219200"/>
            <a:ext cx="8686800" cy="4937760"/>
          </a:xfrm>
        </p:spPr>
        <p:txBody>
          <a:bodyPr>
            <a:normAutofit/>
          </a:bodyPr>
          <a:lstStyle/>
          <a:p>
            <a:r>
              <a:rPr lang="de-DE" dirty="0" smtClean="0"/>
              <a:t>Geschwindigkeit im Hinblick auf Sicherheit wählen</a:t>
            </a:r>
          </a:p>
          <a:p>
            <a:r>
              <a:rPr lang="de-DE" dirty="0" smtClean="0"/>
              <a:t>Ziel: Höhengewinn am Hang optimieren</a:t>
            </a:r>
          </a:p>
          <a:p>
            <a:endParaRPr lang="de-DE" dirty="0" smtClean="0"/>
          </a:p>
          <a:p>
            <a:r>
              <a:rPr lang="de-DE" dirty="0" smtClean="0"/>
              <a:t>Vorteilhaft im besseren Steigen langsamer zu fliegen</a:t>
            </a:r>
          </a:p>
          <a:p>
            <a:r>
              <a:rPr lang="de-DE" dirty="0" smtClean="0"/>
              <a:t>Bei Fallen oder schwachem Aufwind mehr Fahrt</a:t>
            </a:r>
          </a:p>
          <a:p>
            <a:pPr lvl="1"/>
            <a:r>
              <a:rPr lang="de-DE" dirty="0" smtClean="0"/>
              <a:t>Genaue Werte durch Sollfahrtgeber</a:t>
            </a:r>
          </a:p>
          <a:p>
            <a:pPr lvl="1"/>
            <a:endParaRPr lang="de-DE" dirty="0" smtClean="0"/>
          </a:p>
          <a:p>
            <a:r>
              <a:rPr lang="de-DE" dirty="0" smtClean="0"/>
              <a:t>Mittleres Steigen für gesamten Weg anstatt McCready – Wert im Sollfahrtgeber einstellen</a:t>
            </a:r>
          </a:p>
          <a:p>
            <a:pPr lvl="1"/>
            <a:r>
              <a:rPr lang="de-DE" dirty="0" smtClean="0"/>
              <a:t>Mit dieser Geschwindigkeit kann das beste Steigen erreicht werden</a:t>
            </a:r>
          </a:p>
          <a:p>
            <a:pPr lvl="1"/>
            <a:r>
              <a:rPr lang="de-DE" dirty="0" smtClean="0"/>
              <a:t>Aus Gründen der Sicherheit muss z.T. schneller geflogen werden</a:t>
            </a:r>
            <a:endParaRPr lang="de-DE" dirty="0"/>
          </a:p>
        </p:txBody>
      </p:sp>
      <p:sp>
        <p:nvSpPr>
          <p:cNvPr id="4" name="Textfeld 3"/>
          <p:cNvSpPr txBox="1"/>
          <p:nvPr/>
        </p:nvSpPr>
        <p:spPr>
          <a:xfrm>
            <a:off x="5143504" y="6345816"/>
            <a:ext cx="3857652" cy="369332"/>
          </a:xfrm>
          <a:prstGeom prst="rect">
            <a:avLst/>
          </a:prstGeom>
          <a:noFill/>
        </p:spPr>
        <p:txBody>
          <a:bodyPr wrap="square" rtlCol="0">
            <a:spAutoFit/>
          </a:bodyPr>
          <a:lstStyle/>
          <a:p>
            <a:r>
              <a:rPr lang="de-DE" dirty="0" smtClean="0"/>
              <a:t>Siehe:  M. Dinges,  aerokurier 6/1977</a:t>
            </a:r>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Effect transition="in" filter="fade">
                                      <p:cBhvr>
                                        <p:cTn id="35" dur="2000"/>
                                        <p:tgtEl>
                                          <p:spTgt spid="4">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fade">
                                      <p:cBhvr>
                                        <p:cTn id="40" dur="2000"/>
                                        <p:tgtEl>
                                          <p:spTgt spid="3">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2000"/>
                                        <p:tgtEl>
                                          <p:spTgt spid="3">
                                            <p:txEl>
                                              <p:pRg st="8" end="8"/>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785786" y="5286388"/>
            <a:ext cx="2970288" cy="50006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dirty="0" smtClean="0"/>
              <a:t>Die Schnelle Wende</a:t>
            </a:r>
            <a:endParaRPr lang="de-DE" dirty="0"/>
          </a:p>
        </p:txBody>
      </p:sp>
      <p:sp>
        <p:nvSpPr>
          <p:cNvPr id="3" name="Inhaltsplatzhalter 2"/>
          <p:cNvSpPr>
            <a:spLocks noGrp="1"/>
          </p:cNvSpPr>
          <p:nvPr>
            <p:ph sz="quarter" idx="1"/>
          </p:nvPr>
        </p:nvSpPr>
        <p:spPr>
          <a:xfrm>
            <a:off x="457200" y="1219200"/>
            <a:ext cx="8686800" cy="4745502"/>
          </a:xfrm>
        </p:spPr>
        <p:txBody>
          <a:bodyPr>
            <a:normAutofit/>
          </a:bodyPr>
          <a:lstStyle/>
          <a:p>
            <a:pPr lvl="2"/>
            <a:r>
              <a:rPr lang="de-DE" dirty="0" smtClean="0"/>
              <a:t>Turbulenz oder Fahrtverlust durch Horizontalböen, Überziehen,   exzessive Ruderausschläge</a:t>
            </a:r>
          </a:p>
          <a:p>
            <a:pPr lvl="1"/>
            <a:r>
              <a:rPr lang="de-DE" dirty="0" smtClean="0"/>
              <a:t>Tragflügel kann über aerodynamische Grenzen belastet werden</a:t>
            </a:r>
          </a:p>
          <a:p>
            <a:pPr lvl="2"/>
            <a:r>
              <a:rPr lang="de-DE" dirty="0" smtClean="0"/>
              <a:t>Unabsichtlich wird Anstellwinkel des maximalen  Auftriebs überschritten</a:t>
            </a:r>
          </a:p>
          <a:p>
            <a:pPr lvl="3"/>
            <a:r>
              <a:rPr lang="de-DE" dirty="0" smtClean="0"/>
              <a:t>Schnelle und heftige Änderung von Umströmung der Fläche,  Druckverteilung,  Kräften und Momenten</a:t>
            </a:r>
          </a:p>
          <a:p>
            <a:pPr lvl="2"/>
            <a:r>
              <a:rPr lang="de-DE" dirty="0" smtClean="0"/>
              <a:t>Flugzeug kann außer Kontrolle geraten</a:t>
            </a:r>
          </a:p>
          <a:p>
            <a:pPr lvl="2"/>
            <a:endParaRPr lang="de-DE" dirty="0" smtClean="0"/>
          </a:p>
          <a:p>
            <a:r>
              <a:rPr lang="de-DE" dirty="0" smtClean="0"/>
              <a:t>Kontrolle über das Flugzeug wiederherstellen bevor das Flugzeug ungesteuert in eine Fluglage gerät die zur Kollision führen kann</a:t>
            </a:r>
          </a:p>
          <a:p>
            <a:pPr lvl="1">
              <a:buNone/>
            </a:pPr>
            <a:r>
              <a:rPr lang="de-DE" sz="2800" dirty="0" smtClean="0">
                <a:solidFill>
                  <a:schemeClr val="bg1"/>
                </a:solidFill>
                <a:sym typeface="Wingdings" pitchFamily="2" charset="2"/>
              </a:rPr>
              <a:t> Schnelle Wende</a:t>
            </a:r>
            <a:endParaRPr lang="de-DE" sz="2800" dirty="0">
              <a:solidFill>
                <a:schemeClr val="bg1"/>
              </a:solidFill>
            </a:endParaRPr>
          </a:p>
        </p:txBody>
      </p:sp>
      <p:sp>
        <p:nvSpPr>
          <p:cNvPr id="4" name="Textfeld 3"/>
          <p:cNvSpPr txBox="1"/>
          <p:nvPr/>
        </p:nvSpPr>
        <p:spPr>
          <a:xfrm>
            <a:off x="5143504" y="6345816"/>
            <a:ext cx="3857652" cy="369332"/>
          </a:xfrm>
          <a:prstGeom prst="rect">
            <a:avLst/>
          </a:prstGeom>
          <a:noFill/>
        </p:spPr>
        <p:txBody>
          <a:bodyPr wrap="square" rtlCol="0">
            <a:spAutoFit/>
          </a:bodyPr>
          <a:lstStyle/>
          <a:p>
            <a:r>
              <a:rPr lang="de-DE" dirty="0" smtClean="0"/>
              <a:t>Siehe:  M. Dinges,  aerokurier 1/1975</a:t>
            </a:r>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20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2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2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20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2000"/>
                                        <p:tgtEl>
                                          <p:spTgt spid="3">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2000"/>
                                        <p:tgtEl>
                                          <p:spTgt spid="3">
                                            <p:txEl>
                                              <p:pRg st="7" end="7"/>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Schnelle Wende</a:t>
            </a:r>
            <a:endParaRPr lang="de-DE" dirty="0"/>
          </a:p>
        </p:txBody>
      </p:sp>
      <p:sp>
        <p:nvSpPr>
          <p:cNvPr id="3" name="Inhaltsplatzhalter 2"/>
          <p:cNvSpPr>
            <a:spLocks noGrp="1"/>
          </p:cNvSpPr>
          <p:nvPr>
            <p:ph sz="quarter" idx="1"/>
          </p:nvPr>
        </p:nvSpPr>
        <p:spPr>
          <a:xfrm>
            <a:off x="457200" y="1219200"/>
            <a:ext cx="4972056" cy="4937760"/>
          </a:xfrm>
        </p:spPr>
        <p:txBody>
          <a:bodyPr/>
          <a:lstStyle/>
          <a:p>
            <a:pPr marL="514350" indent="-514350">
              <a:buFont typeface="+mj-lt"/>
              <a:buAutoNum type="arabicPeriod"/>
            </a:pPr>
            <a:r>
              <a:rPr lang="de-DE" sz="2000" dirty="0" smtClean="0"/>
              <a:t>Umströmung wird durch Nachdrücken in Ordnung gebracht</a:t>
            </a:r>
            <a:endParaRPr lang="de-DE" sz="2400" dirty="0" smtClean="0"/>
          </a:p>
          <a:p>
            <a:pPr marL="514350" indent="-514350">
              <a:buNone/>
            </a:pPr>
            <a:r>
              <a:rPr lang="de-DE" dirty="0" smtClean="0"/>
              <a:t>Kräftig Nachdrücken! </a:t>
            </a:r>
            <a:r>
              <a:rPr lang="de-DE" sz="2000" dirty="0" smtClean="0"/>
              <a:t>Längsneigung und Anstellwinkel werden sofort reduziert. </a:t>
            </a:r>
            <a:endParaRPr lang="de-DE" sz="2400" dirty="0" smtClean="0"/>
          </a:p>
          <a:p>
            <a:pPr marL="514350" indent="-514350">
              <a:buNone/>
            </a:pPr>
            <a:r>
              <a:rPr lang="de-DE" sz="2400" dirty="0" smtClean="0"/>
              <a:t>Noch ist es verfrüht abzufangen</a:t>
            </a:r>
            <a:endParaRPr lang="de-DE" sz="2400" dirty="0"/>
          </a:p>
        </p:txBody>
      </p:sp>
      <p:pic>
        <p:nvPicPr>
          <p:cNvPr id="5" name="Inhaltsplatzhalter 4" descr="Sackflug.png"/>
          <p:cNvPicPr>
            <a:picLocks noGrp="1" noChangeAspect="1"/>
          </p:cNvPicPr>
          <p:nvPr>
            <p:ph sz="quarter" idx="2"/>
          </p:nvPr>
        </p:nvPicPr>
        <p:blipFill>
          <a:blip r:embed="rId3" cstate="print"/>
          <a:stretch>
            <a:fillRect/>
          </a:stretch>
        </p:blipFill>
        <p:spPr>
          <a:xfrm>
            <a:off x="5548319" y="1214422"/>
            <a:ext cx="3143250" cy="1162050"/>
          </a:xfrm>
        </p:spPr>
      </p:pic>
      <p:sp>
        <p:nvSpPr>
          <p:cNvPr id="6" name="Textfeld 5"/>
          <p:cNvSpPr txBox="1"/>
          <p:nvPr/>
        </p:nvSpPr>
        <p:spPr>
          <a:xfrm>
            <a:off x="5857884" y="2285992"/>
            <a:ext cx="2912207" cy="369332"/>
          </a:xfrm>
          <a:prstGeom prst="rect">
            <a:avLst/>
          </a:prstGeom>
          <a:noFill/>
        </p:spPr>
        <p:txBody>
          <a:bodyPr wrap="none" rtlCol="0">
            <a:spAutoFit/>
          </a:bodyPr>
          <a:lstStyle/>
          <a:p>
            <a:r>
              <a:rPr lang="de-DE" dirty="0" smtClean="0"/>
              <a:t>Hoher Anstellwinkel, Sackflug</a:t>
            </a:r>
            <a:endParaRPr lang="de-DE" dirty="0"/>
          </a:p>
        </p:txBody>
      </p:sp>
      <p:pic>
        <p:nvPicPr>
          <p:cNvPr id="7" name="Grafik 6" descr="VerringerterAnstellwinkel.png"/>
          <p:cNvPicPr>
            <a:picLocks noChangeAspect="1"/>
          </p:cNvPicPr>
          <p:nvPr/>
        </p:nvPicPr>
        <p:blipFill>
          <a:blip r:embed="rId4" cstate="print"/>
          <a:stretch>
            <a:fillRect/>
          </a:stretch>
        </p:blipFill>
        <p:spPr>
          <a:xfrm>
            <a:off x="5572132" y="2633523"/>
            <a:ext cx="3143689" cy="1009791"/>
          </a:xfrm>
          <a:prstGeom prst="rect">
            <a:avLst/>
          </a:prstGeom>
        </p:spPr>
      </p:pic>
      <p:sp>
        <p:nvSpPr>
          <p:cNvPr id="8" name="Textfeld 7"/>
          <p:cNvSpPr txBox="1"/>
          <p:nvPr/>
        </p:nvSpPr>
        <p:spPr>
          <a:xfrm>
            <a:off x="5147841" y="3559734"/>
            <a:ext cx="3996159" cy="369332"/>
          </a:xfrm>
          <a:prstGeom prst="rect">
            <a:avLst/>
          </a:prstGeom>
          <a:noFill/>
        </p:spPr>
        <p:txBody>
          <a:bodyPr wrap="none" rtlCol="0">
            <a:spAutoFit/>
          </a:bodyPr>
          <a:lstStyle/>
          <a:p>
            <a:r>
              <a:rPr lang="de-DE" dirty="0" smtClean="0"/>
              <a:t>Verringerter Anstellwinkel nach Drücken</a:t>
            </a:r>
            <a:endParaRPr lang="de-DE" dirty="0"/>
          </a:p>
        </p:txBody>
      </p:sp>
      <p:pic>
        <p:nvPicPr>
          <p:cNvPr id="9" name="Grafik 8" descr="Abfangen.png"/>
          <p:cNvPicPr>
            <a:picLocks noChangeAspect="1"/>
          </p:cNvPicPr>
          <p:nvPr/>
        </p:nvPicPr>
        <p:blipFill>
          <a:blip r:embed="rId5" cstate="print"/>
          <a:stretch>
            <a:fillRect/>
          </a:stretch>
        </p:blipFill>
        <p:spPr>
          <a:xfrm>
            <a:off x="5572132" y="3919407"/>
            <a:ext cx="3143689" cy="1009791"/>
          </a:xfrm>
          <a:prstGeom prst="rect">
            <a:avLst/>
          </a:prstGeom>
        </p:spPr>
      </p:pic>
      <p:sp>
        <p:nvSpPr>
          <p:cNvPr id="10" name="Textfeld 9"/>
          <p:cNvSpPr txBox="1"/>
          <p:nvPr/>
        </p:nvSpPr>
        <p:spPr>
          <a:xfrm>
            <a:off x="6723136" y="4845618"/>
            <a:ext cx="2063706" cy="369332"/>
          </a:xfrm>
          <a:prstGeom prst="rect">
            <a:avLst/>
          </a:prstGeom>
          <a:noFill/>
        </p:spPr>
        <p:txBody>
          <a:bodyPr wrap="none" rtlCol="0">
            <a:spAutoFit/>
          </a:bodyPr>
          <a:lstStyle/>
          <a:p>
            <a:r>
              <a:rPr lang="de-DE" dirty="0" smtClean="0"/>
              <a:t>Verfrühtes Abfangen</a:t>
            </a:r>
            <a:endParaRPr lang="de-DE" dirty="0"/>
          </a:p>
        </p:txBody>
      </p:sp>
      <p:sp>
        <p:nvSpPr>
          <p:cNvPr id="11" name="Textfeld 10"/>
          <p:cNvSpPr txBox="1"/>
          <p:nvPr/>
        </p:nvSpPr>
        <p:spPr>
          <a:xfrm>
            <a:off x="1142976" y="3800307"/>
            <a:ext cx="3786214" cy="1200329"/>
          </a:xfrm>
          <a:prstGeom prst="rect">
            <a:avLst/>
          </a:prstGeom>
          <a:noFill/>
        </p:spPr>
        <p:txBody>
          <a:bodyPr wrap="square" rtlCol="0">
            <a:spAutoFit/>
          </a:bodyPr>
          <a:lstStyle/>
          <a:p>
            <a:r>
              <a:rPr lang="de-DE" dirty="0" smtClean="0"/>
              <a:t>Bei der Abfangflugbahn mit den konkaven Stromlinien ist die Strömung am Flügelprofil wieder stärker belastet. </a:t>
            </a:r>
            <a:r>
              <a:rPr lang="de-DE" dirty="0" smtClean="0">
                <a:sym typeface="Wingdings" pitchFamily="2" charset="2"/>
              </a:rPr>
              <a:t> </a:t>
            </a:r>
            <a:r>
              <a:rPr lang="de-DE" dirty="0" smtClean="0"/>
              <a:t>Sofort wieder Verwirbelungen.</a:t>
            </a:r>
            <a:endParaRPr lang="de-DE" dirty="0"/>
          </a:p>
        </p:txBody>
      </p:sp>
      <p:pic>
        <p:nvPicPr>
          <p:cNvPr id="12" name="Grafik 11" descr="Nachdrücken.png"/>
          <p:cNvPicPr>
            <a:picLocks noChangeAspect="1"/>
          </p:cNvPicPr>
          <p:nvPr/>
        </p:nvPicPr>
        <p:blipFill>
          <a:blip r:embed="rId6" cstate="print"/>
          <a:stretch>
            <a:fillRect/>
          </a:stretch>
        </p:blipFill>
        <p:spPr>
          <a:xfrm>
            <a:off x="5572132" y="5167186"/>
            <a:ext cx="3143689" cy="1047896"/>
          </a:xfrm>
          <a:prstGeom prst="rect">
            <a:avLst/>
          </a:prstGeom>
        </p:spPr>
      </p:pic>
      <p:sp>
        <p:nvSpPr>
          <p:cNvPr id="13" name="Textfeld 12"/>
          <p:cNvSpPr txBox="1"/>
          <p:nvPr/>
        </p:nvSpPr>
        <p:spPr>
          <a:xfrm>
            <a:off x="5929322" y="6072206"/>
            <a:ext cx="2837187" cy="369332"/>
          </a:xfrm>
          <a:prstGeom prst="rect">
            <a:avLst/>
          </a:prstGeom>
          <a:noFill/>
        </p:spPr>
        <p:txBody>
          <a:bodyPr wrap="none" rtlCol="0">
            <a:spAutoFit/>
          </a:bodyPr>
          <a:lstStyle/>
          <a:p>
            <a:r>
              <a:rPr lang="de-DE" dirty="0" smtClean="0"/>
              <a:t>Gleichmäßiges Nachdrücken</a:t>
            </a:r>
            <a:endParaRPr lang="de-DE" dirty="0"/>
          </a:p>
        </p:txBody>
      </p:sp>
      <p:sp>
        <p:nvSpPr>
          <p:cNvPr id="14" name="Textfeld 13"/>
          <p:cNvSpPr txBox="1"/>
          <p:nvPr/>
        </p:nvSpPr>
        <p:spPr>
          <a:xfrm>
            <a:off x="714348" y="3155952"/>
            <a:ext cx="4500594" cy="3416320"/>
          </a:xfrm>
          <a:prstGeom prst="rect">
            <a:avLst/>
          </a:prstGeom>
          <a:noFill/>
        </p:spPr>
        <p:txBody>
          <a:bodyPr wrap="square" rtlCol="0">
            <a:spAutoFit/>
          </a:bodyPr>
          <a:lstStyle/>
          <a:p>
            <a:r>
              <a:rPr lang="de-DE" b="1" dirty="0" smtClean="0"/>
              <a:t>Durch gezieltes, gleichmäßiges Nachdrücken</a:t>
            </a:r>
            <a:r>
              <a:rPr lang="de-DE" dirty="0" smtClean="0"/>
              <a:t> wird das Flügelprofil zwischen konvexen Stromlinien bewegt. Die Längsneigung wird stetig vergrößert </a:t>
            </a:r>
            <a:r>
              <a:rPr lang="de-DE" dirty="0" smtClean="0">
                <a:sym typeface="Wingdings" pitchFamily="2" charset="2"/>
              </a:rPr>
              <a:t></a:t>
            </a:r>
            <a:r>
              <a:rPr lang="de-DE" dirty="0" smtClean="0"/>
              <a:t> Fahrt steigt an. Eine gleichmäßige Flugbahn mit konvexen Stromlinien führt zur Wiederherstellung der gesunden Strömung am Tragflügel. Wenn die Stromlinien und die Profilmittellinie eine analoge Krümmung aufweisen, ist das für die Wiederherstellung der Umströmung des Profils günstig. </a:t>
            </a:r>
          </a:p>
          <a:p>
            <a:endParaRPr lang="de-DE" dirty="0"/>
          </a:p>
        </p:txBody>
      </p:sp>
      <p:sp>
        <p:nvSpPr>
          <p:cNvPr id="16" name="Textfeld 15"/>
          <p:cNvSpPr txBox="1"/>
          <p:nvPr/>
        </p:nvSpPr>
        <p:spPr>
          <a:xfrm>
            <a:off x="642910" y="6357958"/>
            <a:ext cx="6490046" cy="369332"/>
          </a:xfrm>
          <a:prstGeom prst="rect">
            <a:avLst/>
          </a:prstGeom>
          <a:noFill/>
        </p:spPr>
        <p:txBody>
          <a:bodyPr wrap="none" rtlCol="0">
            <a:spAutoFit/>
          </a:bodyPr>
          <a:lstStyle/>
          <a:p>
            <a:r>
              <a:rPr lang="de-DE" i="1" dirty="0" smtClean="0"/>
              <a:t>Nach 2 bis 3 Sekunden, sind Korrekturen mit QR und SR wieder möglich</a:t>
            </a:r>
            <a:endParaRPr lang="de-DE" i="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par>
                                <p:cTn id="24" presetID="10" presetClass="entr" presetSubtype="0" fill="hold"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20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2000"/>
                                        <p:tgtEl>
                                          <p:spTgt spid="3">
                                            <p:txEl>
                                              <p:pRg st="2" end="2"/>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2000"/>
                                        <p:tgtEl>
                                          <p:spTgt spid="10">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0"/>
                                        <p:tgtEl>
                                          <p:spTgt spid="9"/>
                                        </p:tgtEl>
                                      </p:cBhvr>
                                    </p:animEffect>
                                  </p:childTnLst>
                                </p:cTn>
                              </p:par>
                              <p:par>
                                <p:cTn id="38" presetID="10" presetClass="entr" presetSubtype="0" fill="hold" nodeType="withEffect">
                                  <p:stCondLst>
                                    <p:cond delay="0"/>
                                  </p:stCondLst>
                                  <p:childTnLst>
                                    <p:set>
                                      <p:cBhvr>
                                        <p:cTn id="39" dur="1" fill="hold">
                                          <p:stCondLst>
                                            <p:cond delay="0"/>
                                          </p:stCondLst>
                                        </p:cTn>
                                        <p:tgtEl>
                                          <p:spTgt spid="11">
                                            <p:txEl>
                                              <p:pRg st="0" end="0"/>
                                            </p:txEl>
                                          </p:spTgt>
                                        </p:tgtEl>
                                        <p:attrNameLst>
                                          <p:attrName>style.visibility</p:attrName>
                                        </p:attrNameLst>
                                      </p:cBhvr>
                                      <p:to>
                                        <p:strVal val="visible"/>
                                      </p:to>
                                    </p:set>
                                    <p:animEffect transition="in" filter="fade">
                                      <p:cBhvr>
                                        <p:cTn id="40" dur="2000"/>
                                        <p:tgtEl>
                                          <p:spTgt spid="11">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20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20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nodeType="clickEffect">
                                  <p:stCondLst>
                                    <p:cond delay="0"/>
                                  </p:stCondLst>
                                  <p:childTnLst>
                                    <p:animEffect transition="out" filter="fade">
                                      <p:cBhvr>
                                        <p:cTn id="52" dur="2000"/>
                                        <p:tgtEl>
                                          <p:spTgt spid="11">
                                            <p:txEl>
                                              <p:pRg st="0" end="0"/>
                                            </p:txEl>
                                          </p:spTgt>
                                        </p:tgtEl>
                                      </p:cBhvr>
                                    </p:animEffect>
                                    <p:set>
                                      <p:cBhvr>
                                        <p:cTn id="53" dur="1" fill="hold">
                                          <p:stCondLst>
                                            <p:cond delay="1999"/>
                                          </p:stCondLst>
                                        </p:cTn>
                                        <p:tgtEl>
                                          <p:spTgt spid="11">
                                            <p:txEl>
                                              <p:pRg st="0" end="0"/>
                                            </p:txEl>
                                          </p:spTgt>
                                        </p:tgtEl>
                                        <p:attrNameLst>
                                          <p:attrName>style.visibility</p:attrName>
                                        </p:attrNameLst>
                                      </p:cBhvr>
                                      <p:to>
                                        <p:strVal val="hidden"/>
                                      </p:to>
                                    </p:set>
                                  </p:childTnLst>
                                </p:cTn>
                              </p:par>
                              <p:par>
                                <p:cTn id="54" presetID="10" presetClass="entr" presetSubtype="0" fill="hold" nodeType="withEffect">
                                  <p:stCondLst>
                                    <p:cond delay="0"/>
                                  </p:stCondLst>
                                  <p:childTnLst>
                                    <p:set>
                                      <p:cBhvr>
                                        <p:cTn id="55" dur="1" fill="hold">
                                          <p:stCondLst>
                                            <p:cond delay="0"/>
                                          </p:stCondLst>
                                        </p:cTn>
                                        <p:tgtEl>
                                          <p:spTgt spid="14">
                                            <p:txEl>
                                              <p:pRg st="0" end="0"/>
                                            </p:txEl>
                                          </p:spTgt>
                                        </p:tgtEl>
                                        <p:attrNameLst>
                                          <p:attrName>style.visibility</p:attrName>
                                        </p:attrNameLst>
                                      </p:cBhvr>
                                      <p:to>
                                        <p:strVal val="visible"/>
                                      </p:to>
                                    </p:set>
                                    <p:animEffect transition="in" filter="fade">
                                      <p:cBhvr>
                                        <p:cTn id="56" dur="2000"/>
                                        <p:tgtEl>
                                          <p:spTgt spid="14">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6">
                                            <p:txEl>
                                              <p:pRg st="0" end="0"/>
                                            </p:txEl>
                                          </p:spTgt>
                                        </p:tgtEl>
                                        <p:attrNameLst>
                                          <p:attrName>style.visibility</p:attrName>
                                        </p:attrNameLst>
                                      </p:cBhvr>
                                      <p:to>
                                        <p:strVal val="visible"/>
                                      </p:to>
                                    </p:set>
                                    <p:animEffect transition="in" filter="fade">
                                      <p:cBhvr>
                                        <p:cTn id="61" dur="20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Schnelle Wende</a:t>
            </a:r>
            <a:endParaRPr lang="de-DE" dirty="0"/>
          </a:p>
        </p:txBody>
      </p:sp>
      <p:sp>
        <p:nvSpPr>
          <p:cNvPr id="3" name="Inhaltsplatzhalter 2"/>
          <p:cNvSpPr>
            <a:spLocks noGrp="1"/>
          </p:cNvSpPr>
          <p:nvPr>
            <p:ph sz="quarter" idx="1"/>
          </p:nvPr>
        </p:nvSpPr>
        <p:spPr>
          <a:xfrm>
            <a:off x="457200" y="1219200"/>
            <a:ext cx="8686800" cy="4937760"/>
          </a:xfrm>
        </p:spPr>
        <p:txBody>
          <a:bodyPr>
            <a:normAutofit/>
          </a:bodyPr>
          <a:lstStyle/>
          <a:p>
            <a:r>
              <a:rPr lang="de-DE" sz="1800" i="1" dirty="0" smtClean="0"/>
              <a:t>Nach 2 bis 3 Sekunden sind Korrekturen </a:t>
            </a:r>
            <a:r>
              <a:rPr lang="de-DE" sz="1800" i="1" smtClean="0"/>
              <a:t>mit QR </a:t>
            </a:r>
            <a:r>
              <a:rPr lang="de-DE" sz="1800" i="1" dirty="0" smtClean="0"/>
              <a:t>und SR wieder möglich</a:t>
            </a:r>
          </a:p>
          <a:p>
            <a:r>
              <a:rPr lang="de-DE" sz="2000" dirty="0" smtClean="0"/>
              <a:t>Doch was ist, wenn diese Zeit fehlt?</a:t>
            </a:r>
          </a:p>
          <a:p>
            <a:pPr>
              <a:buNone/>
            </a:pPr>
            <a:r>
              <a:rPr lang="de-DE" sz="2000" b="1" dirty="0" smtClean="0"/>
              <a:t>	</a:t>
            </a:r>
            <a:r>
              <a:rPr lang="de-DE" sz="2000" b="1" dirty="0" smtClean="0">
                <a:sym typeface="Wingdings" pitchFamily="2" charset="2"/>
              </a:rPr>
              <a:t> „Robuste“ Version der schnellen Wende</a:t>
            </a:r>
          </a:p>
          <a:p>
            <a:r>
              <a:rPr lang="de-DE" sz="2000" dirty="0" smtClean="0"/>
              <a:t>Unverzüglich und fast gleichzeitig Nachdrücken und SR- sowie QR-Ausschlag</a:t>
            </a:r>
          </a:p>
          <a:p>
            <a:pPr lvl="1"/>
            <a:r>
              <a:rPr lang="de-DE" sz="1700" dirty="0" smtClean="0"/>
              <a:t>Wirkung von Quer- und Seitensteuer wird dadurch verstärkt, dass das Flugzeug während einem Kreisbogen nach unten gesteuert wird</a:t>
            </a:r>
          </a:p>
          <a:p>
            <a:r>
              <a:rPr lang="de-DE" sz="2000" dirty="0" smtClean="0"/>
              <a:t>Das „Nach-Unten-Steuern“ erfolgt durch </a:t>
            </a:r>
            <a:r>
              <a:rPr lang="de-DE" sz="2000" u="sng" dirty="0" smtClean="0"/>
              <a:t>gezieltes</a:t>
            </a:r>
            <a:r>
              <a:rPr lang="de-DE" sz="2000" dirty="0" smtClean="0"/>
              <a:t> Nachdrücken mit dem Höhenruder,  also unter Vermeidung von unnötigen Höhenverlust</a:t>
            </a:r>
          </a:p>
          <a:p>
            <a:r>
              <a:rPr lang="de-DE" sz="2000" dirty="0" smtClean="0"/>
              <a:t>Während dieser Flugbewegung wird die erforderliche Auftriebskraft (Luftkraft L) durch die entstehende Zentripetalkraft Z vermindert</a:t>
            </a:r>
          </a:p>
          <a:p>
            <a:pPr lvl="1"/>
            <a:r>
              <a:rPr lang="de-DE" sz="1700" dirty="0" smtClean="0"/>
              <a:t>Negatives Wendemoment wird verringert</a:t>
            </a:r>
          </a:p>
          <a:p>
            <a:pPr lvl="1"/>
            <a:r>
              <a:rPr lang="de-DE" sz="1700" dirty="0" smtClean="0"/>
              <a:t>Querruderwirkung wird erhöht</a:t>
            </a:r>
          </a:p>
          <a:p>
            <a:pPr lvl="1"/>
            <a:endParaRPr lang="de-DE" sz="1700" dirty="0" smtClean="0"/>
          </a:p>
          <a:p>
            <a:r>
              <a:rPr lang="de-DE" sz="2000" dirty="0" smtClean="0"/>
              <a:t>Dieses Flugmanöver muss der Pilot mit jedem Flugzeugtyp optimieren / einüben</a:t>
            </a:r>
          </a:p>
          <a:p>
            <a:pPr>
              <a:buNone/>
            </a:pPr>
            <a:endParaRPr lang="de-DE" sz="2000" dirty="0"/>
          </a:p>
        </p:txBody>
      </p:sp>
      <p:pic>
        <p:nvPicPr>
          <p:cNvPr id="4" name="Grafik 3" descr="NachdrückenKreisbahn.png"/>
          <p:cNvPicPr>
            <a:picLocks noChangeAspect="1"/>
          </p:cNvPicPr>
          <p:nvPr/>
        </p:nvPicPr>
        <p:blipFill>
          <a:blip r:embed="rId3" cstate="print"/>
          <a:stretch>
            <a:fillRect/>
          </a:stretch>
        </p:blipFill>
        <p:spPr>
          <a:xfrm>
            <a:off x="3714744" y="5072074"/>
            <a:ext cx="4887007" cy="1009791"/>
          </a:xfrm>
          <a:prstGeom prst="rect">
            <a:avLst/>
          </a:prstGeom>
        </p:spPr>
      </p:pic>
      <p:cxnSp>
        <p:nvCxnSpPr>
          <p:cNvPr id="6" name="Gerade Verbindung mit Pfeil 5"/>
          <p:cNvCxnSpPr/>
          <p:nvPr/>
        </p:nvCxnSpPr>
        <p:spPr>
          <a:xfrm rot="5400000" flipH="1" flipV="1">
            <a:off x="7426710" y="4859776"/>
            <a:ext cx="720000" cy="1588"/>
          </a:xfrm>
          <a:prstGeom prst="straightConnector1">
            <a:avLst/>
          </a:prstGeom>
          <a:ln w="381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feld 6"/>
          <p:cNvSpPr txBox="1"/>
          <p:nvPr/>
        </p:nvSpPr>
        <p:spPr>
          <a:xfrm>
            <a:off x="7858148" y="4572008"/>
            <a:ext cx="1000132" cy="646331"/>
          </a:xfrm>
          <a:prstGeom prst="rect">
            <a:avLst/>
          </a:prstGeom>
          <a:noFill/>
        </p:spPr>
        <p:txBody>
          <a:bodyPr wrap="square" rtlCol="0">
            <a:spAutoFit/>
          </a:bodyPr>
          <a:lstStyle/>
          <a:p>
            <a:r>
              <a:rPr lang="de-DE" dirty="0" smtClean="0"/>
              <a:t>Luftkraft</a:t>
            </a:r>
          </a:p>
          <a:p>
            <a:r>
              <a:rPr lang="de-DE" b="1" dirty="0" smtClean="0"/>
              <a:t>L</a:t>
            </a:r>
            <a:endParaRPr lang="de-DE" b="1" dirty="0"/>
          </a:p>
        </p:txBody>
      </p:sp>
      <p:cxnSp>
        <p:nvCxnSpPr>
          <p:cNvPr id="8" name="Gerade Verbindung mit Pfeil 7"/>
          <p:cNvCxnSpPr/>
          <p:nvPr/>
        </p:nvCxnSpPr>
        <p:spPr>
          <a:xfrm rot="16200000" flipV="1">
            <a:off x="5079380" y="4850446"/>
            <a:ext cx="414000" cy="142876"/>
          </a:xfrm>
          <a:prstGeom prst="straightConnector1">
            <a:avLst/>
          </a:prstGeom>
          <a:ln w="381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rot="16200000" flipV="1">
            <a:off x="5285256" y="5216074"/>
            <a:ext cx="288000" cy="14287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5500694" y="4782933"/>
            <a:ext cx="571504" cy="677108"/>
          </a:xfrm>
          <a:prstGeom prst="rect">
            <a:avLst/>
          </a:prstGeom>
          <a:noFill/>
        </p:spPr>
        <p:txBody>
          <a:bodyPr wrap="square" rtlCol="0">
            <a:spAutoFit/>
          </a:bodyPr>
          <a:lstStyle/>
          <a:p>
            <a:r>
              <a:rPr lang="de-DE" dirty="0" smtClean="0"/>
              <a:t>L</a:t>
            </a:r>
            <a:r>
              <a:rPr lang="de-DE" sz="2000" dirty="0" smtClean="0"/>
              <a:t>‘</a:t>
            </a:r>
            <a:endParaRPr lang="de-DE" dirty="0" smtClean="0"/>
          </a:p>
          <a:p>
            <a:r>
              <a:rPr lang="de-DE" dirty="0" smtClean="0"/>
              <a:t> Z</a:t>
            </a:r>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2000"/>
                                        <p:tgtEl>
                                          <p:spTgt spid="4"/>
                                        </p:tgtEl>
                                      </p:cBhvr>
                                    </p:animEffect>
                                  </p:childTnLst>
                                </p:cTn>
                              </p:par>
                            </p:childTnLst>
                          </p:cTn>
                        </p:par>
                        <p:par>
                          <p:cTn id="43" fill="hold">
                            <p:stCondLst>
                              <p:cond delay="2000"/>
                            </p:stCondLst>
                            <p:childTnLst>
                              <p:par>
                                <p:cTn id="44" presetID="22" presetClass="entr" presetSubtype="4"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down)">
                                      <p:cBhvr>
                                        <p:cTn id="46" dur="3000"/>
                                        <p:tgtEl>
                                          <p:spTgt spid="6"/>
                                        </p:tgtEl>
                                      </p:cBhvr>
                                    </p:animEffect>
                                  </p:childTnLst>
                                </p:cTn>
                              </p:par>
                              <p:par>
                                <p:cTn id="47" presetID="10" presetClass="entr" presetSubtype="0" fill="hold"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Effect transition="in" filter="fade">
                                      <p:cBhvr>
                                        <p:cTn id="49" dur="2000"/>
                                        <p:tgtEl>
                                          <p:spTgt spid="7">
                                            <p:txEl>
                                              <p:pRg st="0" end="0"/>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7">
                                            <p:txEl>
                                              <p:pRg st="1" end="1"/>
                                            </p:txEl>
                                          </p:spTgt>
                                        </p:tgtEl>
                                        <p:attrNameLst>
                                          <p:attrName>style.visibility</p:attrName>
                                        </p:attrNameLst>
                                      </p:cBhvr>
                                      <p:to>
                                        <p:strVal val="visible"/>
                                      </p:to>
                                    </p:set>
                                    <p:animEffect transition="in" filter="fade">
                                      <p:cBhvr>
                                        <p:cTn id="52" dur="2000"/>
                                        <p:tgtEl>
                                          <p:spTgt spid="7">
                                            <p:txEl>
                                              <p:pRg st="1" end="1"/>
                                            </p:txEl>
                                          </p:spTgt>
                                        </p:tgtEl>
                                      </p:cBhvr>
                                    </p:animEffect>
                                  </p:childTnLst>
                                </p:cTn>
                              </p:par>
                            </p:childTnLst>
                          </p:cTn>
                        </p:par>
                        <p:par>
                          <p:cTn id="53" fill="hold">
                            <p:stCondLst>
                              <p:cond delay="5000"/>
                            </p:stCondLst>
                            <p:childTnLst>
                              <p:par>
                                <p:cTn id="54" presetID="22" presetClass="entr" presetSubtype="4"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down)">
                                      <p:cBhvr>
                                        <p:cTn id="56" dur="2000"/>
                                        <p:tgtEl>
                                          <p:spTgt spid="10"/>
                                        </p:tgtEl>
                                      </p:cBhvr>
                                    </p:animEffect>
                                  </p:childTnLst>
                                </p:cTn>
                              </p:par>
                              <p:par>
                                <p:cTn id="57" presetID="10" presetClass="entr" presetSubtype="0" fill="hold" nodeType="withEffect">
                                  <p:stCondLst>
                                    <p:cond delay="0"/>
                                  </p:stCondLst>
                                  <p:childTnLst>
                                    <p:set>
                                      <p:cBhvr>
                                        <p:cTn id="58" dur="1" fill="hold">
                                          <p:stCondLst>
                                            <p:cond delay="0"/>
                                          </p:stCondLst>
                                        </p:cTn>
                                        <p:tgtEl>
                                          <p:spTgt spid="12">
                                            <p:txEl>
                                              <p:pRg st="1" end="1"/>
                                            </p:txEl>
                                          </p:spTgt>
                                        </p:tgtEl>
                                        <p:attrNameLst>
                                          <p:attrName>style.visibility</p:attrName>
                                        </p:attrNameLst>
                                      </p:cBhvr>
                                      <p:to>
                                        <p:strVal val="visible"/>
                                      </p:to>
                                    </p:set>
                                    <p:animEffect transition="in" filter="fade">
                                      <p:cBhvr>
                                        <p:cTn id="59" dur="2000"/>
                                        <p:tgtEl>
                                          <p:spTgt spid="12">
                                            <p:txEl>
                                              <p:pRg st="1" end="1"/>
                                            </p:txEl>
                                          </p:spTgt>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down)">
                                      <p:cBhvr>
                                        <p:cTn id="63" dur="3000"/>
                                        <p:tgtEl>
                                          <p:spTgt spid="8"/>
                                        </p:tgtEl>
                                      </p:cBhvr>
                                    </p:animEffect>
                                  </p:childTnLst>
                                </p:cTn>
                              </p:par>
                              <p:par>
                                <p:cTn id="64" presetID="10" presetClass="entr" presetSubtype="0" fill="hold"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20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
                                            <p:txEl>
                                              <p:pRg st="7" end="7"/>
                                            </p:txEl>
                                          </p:spTgt>
                                        </p:tgtEl>
                                        <p:attrNameLst>
                                          <p:attrName>style.visibility</p:attrName>
                                        </p:attrNameLst>
                                      </p:cBhvr>
                                      <p:to>
                                        <p:strVal val="visible"/>
                                      </p:to>
                                    </p:set>
                                    <p:animEffect transition="in" filter="fade">
                                      <p:cBhvr>
                                        <p:cTn id="71" dur="1000"/>
                                        <p:tgtEl>
                                          <p:spTgt spid="3">
                                            <p:txEl>
                                              <p:pRg st="7" end="7"/>
                                            </p:txEl>
                                          </p:spTgt>
                                        </p:tgtEl>
                                      </p:cBhvr>
                                    </p:animEffect>
                                  </p:childTnLst>
                                </p:cTn>
                              </p:par>
                              <p:par>
                                <p:cTn id="72" presetID="10" presetClass="entr" presetSubtype="0" fill="hold" nodeType="withEffect">
                                  <p:stCondLst>
                                    <p:cond delay="0"/>
                                  </p:stCondLst>
                                  <p:childTnLst>
                                    <p:set>
                                      <p:cBhvr>
                                        <p:cTn id="73" dur="1" fill="hold">
                                          <p:stCondLst>
                                            <p:cond delay="0"/>
                                          </p:stCondLst>
                                        </p:cTn>
                                        <p:tgtEl>
                                          <p:spTgt spid="3">
                                            <p:txEl>
                                              <p:pRg st="8" end="8"/>
                                            </p:txEl>
                                          </p:spTgt>
                                        </p:tgtEl>
                                        <p:attrNameLst>
                                          <p:attrName>style.visibility</p:attrName>
                                        </p:attrNameLst>
                                      </p:cBhvr>
                                      <p:to>
                                        <p:strVal val="visible"/>
                                      </p:to>
                                    </p:set>
                                    <p:animEffect transition="in" filter="fade">
                                      <p:cBhvr>
                                        <p:cTn id="74" dur="1000"/>
                                        <p:tgtEl>
                                          <p:spTgt spid="3">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3">
                                            <p:txEl>
                                              <p:pRg st="10" end="10"/>
                                            </p:txEl>
                                          </p:spTgt>
                                        </p:tgtEl>
                                        <p:attrNameLst>
                                          <p:attrName>style.visibility</p:attrName>
                                        </p:attrNameLst>
                                      </p:cBhvr>
                                      <p:to>
                                        <p:strVal val="visible"/>
                                      </p:to>
                                    </p:set>
                                    <p:animEffect transition="in" filter="fade">
                                      <p:cBhvr>
                                        <p:cTn id="79"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viel Abstand zum Hang?</a:t>
            </a:r>
            <a:endParaRPr lang="de-DE" dirty="0"/>
          </a:p>
        </p:txBody>
      </p:sp>
      <p:sp>
        <p:nvSpPr>
          <p:cNvPr id="3" name="Inhaltsplatzhalter 2"/>
          <p:cNvSpPr>
            <a:spLocks noGrp="1"/>
          </p:cNvSpPr>
          <p:nvPr>
            <p:ph sz="quarter" idx="1"/>
          </p:nvPr>
        </p:nvSpPr>
        <p:spPr>
          <a:xfrm>
            <a:off x="457200" y="1219200"/>
            <a:ext cx="8229600" cy="1781172"/>
          </a:xfrm>
        </p:spPr>
        <p:style>
          <a:lnRef idx="0">
            <a:schemeClr val="accent5"/>
          </a:lnRef>
          <a:fillRef idx="3">
            <a:schemeClr val="accent5"/>
          </a:fillRef>
          <a:effectRef idx="3">
            <a:schemeClr val="accent5"/>
          </a:effectRef>
          <a:fontRef idx="minor">
            <a:schemeClr val="lt1"/>
          </a:fontRef>
        </p:style>
        <p:txBody>
          <a:bodyPr>
            <a:normAutofit/>
          </a:bodyPr>
          <a:lstStyle/>
          <a:p>
            <a:pPr algn="just"/>
            <a:r>
              <a:rPr lang="de-DE" dirty="0" smtClean="0"/>
              <a:t>Es sollte mindestens genug Platz zur Seite und soviel vertikaler Abstand zu einem Hindernis, bzw. Hang vorgesehen werden, dass eine vollständige „Schnelle Wende“ durchgeführt werden kann.</a:t>
            </a:r>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2000"/>
                                        <p:tgtEl>
                                          <p:spTgt spid="3">
                                            <p:bg/>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bgerundetes Rechteck 3"/>
          <p:cNvSpPr/>
          <p:nvPr/>
        </p:nvSpPr>
        <p:spPr>
          <a:xfrm>
            <a:off x="2428860" y="5000636"/>
            <a:ext cx="4286280" cy="1000132"/>
          </a:xfrm>
          <a:prstGeom prst="roundRect">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000" b="1" dirty="0" smtClean="0">
                <a:solidFill>
                  <a:schemeClr val="bg2">
                    <a:lumMod val="25000"/>
                  </a:schemeClr>
                </a:solidFill>
              </a:rPr>
              <a:t>Wissen motiviert!</a:t>
            </a:r>
          </a:p>
        </p:txBody>
      </p:sp>
      <p:sp>
        <p:nvSpPr>
          <p:cNvPr id="2" name="Titel 1"/>
          <p:cNvSpPr>
            <a:spLocks noGrp="1"/>
          </p:cNvSpPr>
          <p:nvPr>
            <p:ph type="title"/>
          </p:nvPr>
        </p:nvSpPr>
        <p:spPr/>
        <p:txBody>
          <a:bodyPr/>
          <a:lstStyle/>
          <a:p>
            <a:r>
              <a:rPr lang="de-DE" dirty="0" smtClean="0"/>
              <a:t>Gezielte Ausbildung führt zu</a:t>
            </a:r>
            <a:endParaRPr lang="de-DE" dirty="0"/>
          </a:p>
        </p:txBody>
      </p:sp>
      <p:sp>
        <p:nvSpPr>
          <p:cNvPr id="3" name="Inhaltsplatzhalter 2"/>
          <p:cNvSpPr>
            <a:spLocks noGrp="1"/>
          </p:cNvSpPr>
          <p:nvPr>
            <p:ph idx="1"/>
          </p:nvPr>
        </p:nvSpPr>
        <p:spPr>
          <a:xfrm>
            <a:off x="304800" y="1554163"/>
            <a:ext cx="8686800" cy="3232159"/>
          </a:xfrm>
        </p:spPr>
        <p:txBody>
          <a:bodyPr/>
          <a:lstStyle/>
          <a:p>
            <a:r>
              <a:rPr lang="de-DE" dirty="0" smtClean="0"/>
              <a:t>fliegerischer Leistung</a:t>
            </a:r>
          </a:p>
          <a:p>
            <a:endParaRPr lang="de-DE" dirty="0" smtClean="0"/>
          </a:p>
          <a:p>
            <a:r>
              <a:rPr lang="de-DE" dirty="0" smtClean="0"/>
              <a:t>Sicherheit im Alpensegelflug</a:t>
            </a:r>
          </a:p>
          <a:p>
            <a:endParaRPr lang="de-DE" dirty="0" smtClean="0"/>
          </a:p>
          <a:p>
            <a:r>
              <a:rPr lang="de-DE" dirty="0" smtClean="0"/>
              <a:t>Spaß beim Fliegen</a:t>
            </a:r>
          </a:p>
          <a:p>
            <a:endParaRPr lang="de-DE" dirty="0" smtClean="0"/>
          </a:p>
          <a:p>
            <a:endParaRPr lang="de-DE" dirty="0"/>
          </a:p>
        </p:txBody>
      </p:sp>
      <p:pic>
        <p:nvPicPr>
          <p:cNvPr id="5" name="Grafik 4"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1" presetClass="entr" presetSubtype="0" fill="hold" grpId="2" nodeType="click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4"/>
                                        </p:tgtEl>
                                        <p:attrNameLst>
                                          <p:attrName>ppt_y</p:attrName>
                                        </p:attrNameLst>
                                      </p:cBhvr>
                                      <p:tavLst>
                                        <p:tav tm="0">
                                          <p:val>
                                            <p:strVal val="#ppt_y"/>
                                          </p:val>
                                        </p:tav>
                                        <p:tav tm="100000">
                                          <p:val>
                                            <p:strVal val="#ppt_y"/>
                                          </p:val>
                                        </p:tav>
                                      </p:tavLst>
                                    </p:anim>
                                    <p:anim calcmode="lin" valueType="num">
                                      <p:cBhvr>
                                        <p:cTn id="2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animBg="1"/>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Grafik 1" descr="IMG_3287.JPG"/>
          <p:cNvPicPr>
            <a:picLocks noChangeAspect="1"/>
          </p:cNvPicPr>
          <p:nvPr/>
        </p:nvPicPr>
        <p:blipFill>
          <a:blip r:embed="rId3" cstate="print"/>
          <a:stretch>
            <a:fillRect/>
          </a:stretch>
        </p:blipFill>
        <p:spPr>
          <a:xfrm>
            <a:off x="0" y="0"/>
            <a:ext cx="9144000" cy="6858000"/>
          </a:xfrm>
          <a:prstGeom prst="rect">
            <a:avLst/>
          </a:prstGeom>
        </p:spPr>
      </p:pic>
      <p:sp>
        <p:nvSpPr>
          <p:cNvPr id="3" name="Abgerundetes Rechteck 2"/>
          <p:cNvSpPr/>
          <p:nvPr/>
        </p:nvSpPr>
        <p:spPr>
          <a:xfrm>
            <a:off x="166255" y="6056416"/>
            <a:ext cx="2945080" cy="593766"/>
          </a:xfrm>
          <a:prstGeom prst="roundRect">
            <a:avLst/>
          </a:prstGeom>
          <a:solidFill>
            <a:schemeClr val="bg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 Präsentation: Max Lecker</a:t>
            </a:r>
            <a:endParaRPr lang="de-D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Segelflug nach der Schulung</a:t>
            </a:r>
            <a:endParaRPr lang="de-DE" dirty="0"/>
          </a:p>
        </p:txBody>
      </p:sp>
      <p:sp>
        <p:nvSpPr>
          <p:cNvPr id="3" name="Inhaltsplatzhalter 2"/>
          <p:cNvSpPr>
            <a:spLocks noGrp="1"/>
          </p:cNvSpPr>
          <p:nvPr>
            <p:ph idx="1"/>
          </p:nvPr>
        </p:nvSpPr>
        <p:spPr/>
        <p:txBody>
          <a:bodyPr/>
          <a:lstStyle/>
          <a:p>
            <a:r>
              <a:rPr lang="de-DE" dirty="0" smtClean="0"/>
              <a:t>Mit fertigem PPL ist der Pilot sich selbst überlassen</a:t>
            </a:r>
          </a:p>
          <a:p>
            <a:pPr lvl="1"/>
            <a:r>
              <a:rPr lang="de-DE" dirty="0" smtClean="0"/>
              <a:t>Entmutigung?</a:t>
            </a:r>
          </a:p>
          <a:p>
            <a:pPr lvl="1"/>
            <a:r>
              <a:rPr lang="de-DE" dirty="0" smtClean="0"/>
              <a:t>Ermutigt zur Eigeninitiative</a:t>
            </a:r>
          </a:p>
          <a:p>
            <a:pPr lvl="1"/>
            <a:r>
              <a:rPr lang="de-DE" dirty="0" smtClean="0"/>
              <a:t>Unterstützung der Ziele durch eine Gemeinschaft</a:t>
            </a:r>
          </a:p>
          <a:p>
            <a:pPr lvl="1"/>
            <a:endParaRPr lang="de-DE" dirty="0" smtClean="0"/>
          </a:p>
          <a:p>
            <a:pPr lvl="1"/>
            <a:r>
              <a:rPr lang="de-DE" b="1" dirty="0" smtClean="0"/>
              <a:t>Optimum</a:t>
            </a:r>
            <a:r>
              <a:rPr lang="de-DE" dirty="0" smtClean="0"/>
              <a:t>: Förderung der Fähigkeiten im „Aufbaustudium“</a:t>
            </a:r>
          </a:p>
          <a:p>
            <a:endParaRPr lang="de-DE"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Möglichkeiten der Weiterbildung</a:t>
            </a:r>
            <a:endParaRPr lang="de-DE" dirty="0"/>
          </a:p>
        </p:txBody>
      </p:sp>
      <p:sp>
        <p:nvSpPr>
          <p:cNvPr id="3" name="Inhaltsplatzhalter 2"/>
          <p:cNvSpPr>
            <a:spLocks noGrp="1"/>
          </p:cNvSpPr>
          <p:nvPr>
            <p:ph idx="1"/>
          </p:nvPr>
        </p:nvSpPr>
        <p:spPr/>
        <p:txBody>
          <a:bodyPr/>
          <a:lstStyle/>
          <a:p>
            <a:r>
              <a:rPr lang="de-DE" dirty="0" smtClean="0"/>
              <a:t>Wettbewerbsflug</a:t>
            </a:r>
          </a:p>
          <a:p>
            <a:r>
              <a:rPr lang="de-DE" dirty="0" smtClean="0"/>
              <a:t>Gebirgsflug</a:t>
            </a:r>
          </a:p>
          <a:p>
            <a:r>
              <a:rPr lang="de-DE" dirty="0" smtClean="0"/>
              <a:t>Akrobatikflug</a:t>
            </a:r>
          </a:p>
          <a:p>
            <a:r>
              <a:rPr lang="de-DE" dirty="0" smtClean="0"/>
              <a:t>Sicheres Genussfliegen</a:t>
            </a:r>
          </a:p>
          <a:p>
            <a:endParaRPr lang="de-DE" dirty="0" smtClean="0"/>
          </a:p>
          <a:p>
            <a:pPr lvl="1">
              <a:buNone/>
            </a:pPr>
            <a:r>
              <a:rPr lang="de-DE" dirty="0" smtClean="0">
                <a:sym typeface="Wingdings" pitchFamily="2" charset="2"/>
              </a:rPr>
              <a:t> Beispiel: Ausbildung im Alpensegelflug</a:t>
            </a:r>
            <a:endParaRPr lang="de-DE"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pic>
        <p:nvPicPr>
          <p:cNvPr id="6" name="Grafik 5" descr="Dreieck.gif"/>
          <p:cNvPicPr>
            <a:picLocks noChangeAspect="1"/>
          </p:cNvPicPr>
          <p:nvPr/>
        </p:nvPicPr>
        <p:blipFill>
          <a:blip r:embed="rId4" cstate="print"/>
          <a:stretch>
            <a:fillRect/>
          </a:stretch>
        </p:blipFill>
        <p:spPr>
          <a:xfrm>
            <a:off x="5572132" y="1768208"/>
            <a:ext cx="2000264" cy="1375040"/>
          </a:xfrm>
          <a:prstGeom prst="rect">
            <a:avLst/>
          </a:prstGeom>
          <a:effectLst>
            <a:outerShdw blurRad="63500" sx="102000" sy="102000" algn="ctr" rotWithShape="0">
              <a:prstClr val="black">
                <a:alpha val="40000"/>
              </a:prstClr>
            </a:outerShdw>
            <a:reflection blurRad="6350" stA="52000" endA="300" endPos="35000" dir="5400000" sy="-100000" algn="bl" rotWithShape="0"/>
          </a:effectLst>
        </p:spPr>
      </p:pic>
      <p:pic>
        <p:nvPicPr>
          <p:cNvPr id="8" name="Grafik 7" descr="100_1165.JPG"/>
          <p:cNvPicPr>
            <a:picLocks noChangeAspect="1"/>
          </p:cNvPicPr>
          <p:nvPr/>
        </p:nvPicPr>
        <p:blipFill>
          <a:blip r:embed="rId5" cstate="print"/>
          <a:stretch>
            <a:fillRect/>
          </a:stretch>
        </p:blipFill>
        <p:spPr>
          <a:xfrm>
            <a:off x="5000628" y="1428736"/>
            <a:ext cx="3571901" cy="2678925"/>
          </a:xfrm>
          <a:prstGeom prst="rect">
            <a:avLst/>
          </a:prstGeom>
          <a:effectLst>
            <a:outerShdw blurRad="63500" sx="102000" sy="102000" algn="ctr" rotWithShape="0">
              <a:prstClr val="black">
                <a:alpha val="40000"/>
              </a:prstClr>
            </a:outerShdw>
          </a:effectLst>
        </p:spPr>
      </p:pic>
      <p:pic>
        <p:nvPicPr>
          <p:cNvPr id="12" name="Grafik 11" descr="Loop.gif"/>
          <p:cNvPicPr>
            <a:picLocks noChangeAspect="1"/>
          </p:cNvPicPr>
          <p:nvPr/>
        </p:nvPicPr>
        <p:blipFill>
          <a:blip r:embed="rId6" cstate="print"/>
          <a:stretch>
            <a:fillRect/>
          </a:stretch>
        </p:blipFill>
        <p:spPr>
          <a:xfrm>
            <a:off x="5286380" y="2000240"/>
            <a:ext cx="3014657" cy="1501766"/>
          </a:xfrm>
          <a:prstGeom prst="rect">
            <a:avLst/>
          </a:prstGeom>
          <a:effectLst>
            <a:outerShdw blurRad="63500" sx="102000" sy="102000" algn="ctr" rotWithShape="0">
              <a:prstClr val="black">
                <a:alpha val="40000"/>
              </a:prstClr>
            </a:outerShdw>
            <a:reflection blurRad="6350" stA="52000" endA="300" endPos="35000" dir="5400000" sy="-100000" algn="bl" rotWithShape="0"/>
          </a:effectLst>
        </p:spPr>
      </p:pic>
      <p:pic>
        <p:nvPicPr>
          <p:cNvPr id="13" name="Grafik 12" descr="ASK13.jpg"/>
          <p:cNvPicPr>
            <a:picLocks noChangeAspect="1"/>
          </p:cNvPicPr>
          <p:nvPr/>
        </p:nvPicPr>
        <p:blipFill>
          <a:blip r:embed="rId7" cstate="print"/>
          <a:stretch>
            <a:fillRect/>
          </a:stretch>
        </p:blipFill>
        <p:spPr>
          <a:xfrm>
            <a:off x="5000628" y="1428736"/>
            <a:ext cx="3571868" cy="2675541"/>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2000"/>
                                        <p:tgtEl>
                                          <p:spTgt spid="3">
                                            <p:txEl>
                                              <p:pRg st="3" end="3"/>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0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fade">
                                      <p:cBhvr>
                                        <p:cTn id="44" dur="2000"/>
                                        <p:tgtEl>
                                          <p:spTgt spid="3">
                                            <p:txEl>
                                              <p:pRg st="5" end="5"/>
                                            </p:txEl>
                                          </p:spTgt>
                                        </p:tgtEl>
                                      </p:cBhvr>
                                    </p:animEffect>
                                  </p:childTnLst>
                                </p:cTn>
                              </p:par>
                              <p:par>
                                <p:cTn id="45" presetID="5" presetClass="emph" presetSubtype="1" nodeType="withEffect">
                                  <p:stCondLst>
                                    <p:cond delay="0"/>
                                  </p:stCondLst>
                                  <p:childTnLst>
                                    <p:set>
                                      <p:cBhvr override="childStyle">
                                        <p:cTn id="46" dur="indefinite"/>
                                        <p:tgtEl>
                                          <p:spTgt spid="3">
                                            <p:txEl>
                                              <p:pRg st="1" end="1"/>
                                            </p:txEl>
                                          </p:spTgt>
                                        </p:tgtEl>
                                        <p:attrNameLst>
                                          <p:attrName>style.fontStyle</p:attrName>
                                        </p:attrNameLst>
                                      </p:cBhvr>
                                      <p:to>
                                        <p:strVal val="normal"/>
                                      </p:to>
                                    </p:set>
                                    <p:set>
                                      <p:cBhvr override="childStyle">
                                        <p:cTn id="47" dur="indefinite"/>
                                        <p:tgtEl>
                                          <p:spTgt spid="3">
                                            <p:txEl>
                                              <p:pRg st="1" end="1"/>
                                            </p:txEl>
                                          </p:spTgt>
                                        </p:tgtEl>
                                        <p:attrNameLst>
                                          <p:attrName>style.fontWeight</p:attrName>
                                        </p:attrNameLst>
                                      </p:cBhvr>
                                      <p:to>
                                        <p:strVal val="bold"/>
                                      </p:to>
                                    </p:set>
                                    <p:set>
                                      <p:cBhvr override="childStyle">
                                        <p:cTn id="48" dur="indefinite"/>
                                        <p:tgtEl>
                                          <p:spTgt spid="3">
                                            <p:txEl>
                                              <p:pRg st="1" end="1"/>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Gebirgsflug: Lernen und lehren</a:t>
            </a:r>
            <a:endParaRPr lang="de-DE" dirty="0"/>
          </a:p>
        </p:txBody>
      </p:sp>
      <p:sp>
        <p:nvSpPr>
          <p:cNvPr id="3" name="Inhaltsplatzhalter 2"/>
          <p:cNvSpPr>
            <a:spLocks noGrp="1"/>
          </p:cNvSpPr>
          <p:nvPr>
            <p:ph idx="1"/>
          </p:nvPr>
        </p:nvSpPr>
        <p:spPr/>
        <p:txBody>
          <a:bodyPr>
            <a:normAutofit/>
          </a:bodyPr>
          <a:lstStyle/>
          <a:p>
            <a:r>
              <a:rPr lang="de-DE" sz="3100" dirty="0" smtClean="0"/>
              <a:t>Wie lehrt und lernt man den Gebirgsflug derzeit?</a:t>
            </a:r>
          </a:p>
          <a:p>
            <a:endParaRPr lang="de-DE" sz="3100" dirty="0" smtClean="0"/>
          </a:p>
          <a:p>
            <a:pPr lvl="1"/>
            <a:r>
              <a:rPr lang="de-DE" dirty="0" smtClean="0"/>
              <a:t>Urlaubsflieger suchen schnellen Erfolg</a:t>
            </a:r>
          </a:p>
          <a:p>
            <a:pPr lvl="1"/>
            <a:r>
              <a:rPr lang="de-DE" dirty="0" smtClean="0"/>
              <a:t>Anfänger finden kaum Einstiegsmöglichkeiten und keine verbindlichen Vorgaben</a:t>
            </a:r>
          </a:p>
          <a:p>
            <a:pPr lvl="2"/>
            <a:r>
              <a:rPr lang="de-DE" sz="2600" dirty="0" smtClean="0"/>
              <a:t>Er packt die Sache selbständig an (als Autodidakt)</a:t>
            </a:r>
          </a:p>
          <a:p>
            <a:pPr lvl="2"/>
            <a:r>
              <a:rPr lang="de-DE" sz="2600" dirty="0" smtClean="0"/>
              <a:t>Methode: „Versuch und Irrtum“ </a:t>
            </a:r>
            <a:r>
              <a:rPr lang="de-DE" sz="2000" dirty="0" smtClean="0">
                <a:sym typeface="Wingdings" pitchFamily="2" charset="2"/>
              </a:rPr>
              <a:t></a:t>
            </a:r>
            <a:r>
              <a:rPr lang="de-DE" sz="2600" dirty="0" smtClean="0"/>
              <a:t> Nicht angemessen</a:t>
            </a:r>
          </a:p>
          <a:p>
            <a:pPr lvl="2"/>
            <a:r>
              <a:rPr lang="de-DE" sz="2600" dirty="0" smtClean="0"/>
              <a:t>Gefühlte Sicherheit </a:t>
            </a:r>
            <a:r>
              <a:rPr lang="de-DE" sz="2600" dirty="0" smtClean="0">
                <a:sym typeface="Wingdings" pitchFamily="2" charset="2"/>
              </a:rPr>
              <a:t> ↔ Professionelle Sicherheit</a:t>
            </a:r>
            <a:endParaRPr lang="de-DE" sz="2600" dirty="0"/>
          </a:p>
        </p:txBody>
      </p:sp>
      <p:grpSp>
        <p:nvGrpSpPr>
          <p:cNvPr id="1029" name="Group 5"/>
          <p:cNvGrpSpPr>
            <a:grpSpLocks noChangeAspect="1"/>
          </p:cNvGrpSpPr>
          <p:nvPr/>
        </p:nvGrpSpPr>
        <p:grpSpPr bwMode="auto">
          <a:xfrm>
            <a:off x="142844" y="4286256"/>
            <a:ext cx="1073551" cy="857256"/>
            <a:chOff x="1525" y="1078"/>
            <a:chExt cx="2710" cy="2164"/>
          </a:xfrm>
          <a:effectLst>
            <a:reflection blurRad="6350" stA="52000" endA="300" endPos="35000" dir="5400000" sy="-100000" algn="bl" rotWithShape="0"/>
          </a:effectLst>
        </p:grpSpPr>
        <p:sp>
          <p:nvSpPr>
            <p:cNvPr id="1028" name="AutoShape 4"/>
            <p:cNvSpPr>
              <a:spLocks noChangeAspect="1" noChangeArrowheads="1" noTextEdit="1"/>
            </p:cNvSpPr>
            <p:nvPr/>
          </p:nvSpPr>
          <p:spPr bwMode="auto">
            <a:xfrm>
              <a:off x="1525" y="1078"/>
              <a:ext cx="2710" cy="21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030" name="Freeform 6"/>
            <p:cNvSpPr>
              <a:spLocks/>
            </p:cNvSpPr>
            <p:nvPr/>
          </p:nvSpPr>
          <p:spPr bwMode="auto">
            <a:xfrm>
              <a:off x="2708" y="1078"/>
              <a:ext cx="1508" cy="2144"/>
            </a:xfrm>
            <a:custGeom>
              <a:avLst/>
              <a:gdLst/>
              <a:ahLst/>
              <a:cxnLst>
                <a:cxn ang="0">
                  <a:pos x="4" y="144"/>
                </a:cxn>
                <a:cxn ang="0">
                  <a:pos x="19" y="125"/>
                </a:cxn>
                <a:cxn ang="0">
                  <a:pos x="34" y="108"/>
                </a:cxn>
                <a:cxn ang="0">
                  <a:pos x="48" y="91"/>
                </a:cxn>
                <a:cxn ang="0">
                  <a:pos x="65" y="78"/>
                </a:cxn>
                <a:cxn ang="0">
                  <a:pos x="82" y="65"/>
                </a:cxn>
                <a:cxn ang="0">
                  <a:pos x="106" y="48"/>
                </a:cxn>
                <a:cxn ang="0">
                  <a:pos x="139" y="29"/>
                </a:cxn>
                <a:cxn ang="0">
                  <a:pos x="173" y="11"/>
                </a:cxn>
                <a:cxn ang="0">
                  <a:pos x="205" y="2"/>
                </a:cxn>
                <a:cxn ang="0">
                  <a:pos x="238" y="0"/>
                </a:cxn>
                <a:cxn ang="0">
                  <a:pos x="266" y="0"/>
                </a:cxn>
                <a:cxn ang="0">
                  <a:pos x="293" y="0"/>
                </a:cxn>
                <a:cxn ang="0">
                  <a:pos x="317" y="0"/>
                </a:cxn>
                <a:cxn ang="0">
                  <a:pos x="342" y="0"/>
                </a:cxn>
                <a:cxn ang="0">
                  <a:pos x="369" y="0"/>
                </a:cxn>
                <a:cxn ang="0">
                  <a:pos x="393" y="0"/>
                </a:cxn>
                <a:cxn ang="0">
                  <a:pos x="418" y="2"/>
                </a:cxn>
                <a:cxn ang="0">
                  <a:pos x="443" y="10"/>
                </a:cxn>
                <a:cxn ang="0">
                  <a:pos x="473" y="21"/>
                </a:cxn>
                <a:cxn ang="0">
                  <a:pos x="502" y="34"/>
                </a:cxn>
                <a:cxn ang="0">
                  <a:pos x="519" y="46"/>
                </a:cxn>
                <a:cxn ang="0">
                  <a:pos x="538" y="55"/>
                </a:cxn>
                <a:cxn ang="0">
                  <a:pos x="555" y="67"/>
                </a:cxn>
                <a:cxn ang="0">
                  <a:pos x="582" y="84"/>
                </a:cxn>
                <a:cxn ang="0">
                  <a:pos x="610" y="106"/>
                </a:cxn>
                <a:cxn ang="0">
                  <a:pos x="639" y="133"/>
                </a:cxn>
                <a:cxn ang="0">
                  <a:pos x="661" y="156"/>
                </a:cxn>
                <a:cxn ang="0">
                  <a:pos x="680" y="181"/>
                </a:cxn>
                <a:cxn ang="0">
                  <a:pos x="2946" y="3995"/>
                </a:cxn>
                <a:cxn ang="0">
                  <a:pos x="2951" y="4005"/>
                </a:cxn>
                <a:cxn ang="0">
                  <a:pos x="2967" y="4030"/>
                </a:cxn>
                <a:cxn ang="0">
                  <a:pos x="2976" y="4047"/>
                </a:cxn>
                <a:cxn ang="0">
                  <a:pos x="2987" y="4066"/>
                </a:cxn>
                <a:cxn ang="0">
                  <a:pos x="2997" y="4089"/>
                </a:cxn>
                <a:cxn ang="0">
                  <a:pos x="3006" y="4113"/>
                </a:cxn>
                <a:cxn ang="0">
                  <a:pos x="3010" y="4136"/>
                </a:cxn>
                <a:cxn ang="0">
                  <a:pos x="3016" y="4161"/>
                </a:cxn>
                <a:cxn ang="0">
                  <a:pos x="3016" y="4184"/>
                </a:cxn>
                <a:cxn ang="0">
                  <a:pos x="3012" y="4210"/>
                </a:cxn>
                <a:cxn ang="0">
                  <a:pos x="3003" y="4229"/>
                </a:cxn>
                <a:cxn ang="0">
                  <a:pos x="2987" y="4252"/>
                </a:cxn>
                <a:cxn ang="0">
                  <a:pos x="2963" y="4271"/>
                </a:cxn>
                <a:cxn ang="0">
                  <a:pos x="2936" y="4288"/>
                </a:cxn>
                <a:cxn ang="0">
                  <a:pos x="0" y="156"/>
                </a:cxn>
              </a:cxnLst>
              <a:rect l="0" t="0" r="r" b="b"/>
              <a:pathLst>
                <a:path w="3016" h="4288">
                  <a:moveTo>
                    <a:pt x="0" y="156"/>
                  </a:moveTo>
                  <a:lnTo>
                    <a:pt x="4" y="144"/>
                  </a:lnTo>
                  <a:lnTo>
                    <a:pt x="11" y="135"/>
                  </a:lnTo>
                  <a:lnTo>
                    <a:pt x="19" y="125"/>
                  </a:lnTo>
                  <a:lnTo>
                    <a:pt x="27" y="118"/>
                  </a:lnTo>
                  <a:lnTo>
                    <a:pt x="34" y="108"/>
                  </a:lnTo>
                  <a:lnTo>
                    <a:pt x="42" y="101"/>
                  </a:lnTo>
                  <a:lnTo>
                    <a:pt x="48" y="91"/>
                  </a:lnTo>
                  <a:lnTo>
                    <a:pt x="57" y="87"/>
                  </a:lnTo>
                  <a:lnTo>
                    <a:pt x="65" y="78"/>
                  </a:lnTo>
                  <a:lnTo>
                    <a:pt x="74" y="70"/>
                  </a:lnTo>
                  <a:lnTo>
                    <a:pt x="82" y="65"/>
                  </a:lnTo>
                  <a:lnTo>
                    <a:pt x="89" y="59"/>
                  </a:lnTo>
                  <a:lnTo>
                    <a:pt x="106" y="48"/>
                  </a:lnTo>
                  <a:lnTo>
                    <a:pt x="124" y="40"/>
                  </a:lnTo>
                  <a:lnTo>
                    <a:pt x="139" y="29"/>
                  </a:lnTo>
                  <a:lnTo>
                    <a:pt x="156" y="19"/>
                  </a:lnTo>
                  <a:lnTo>
                    <a:pt x="173" y="11"/>
                  </a:lnTo>
                  <a:lnTo>
                    <a:pt x="188" y="6"/>
                  </a:lnTo>
                  <a:lnTo>
                    <a:pt x="205" y="2"/>
                  </a:lnTo>
                  <a:lnTo>
                    <a:pt x="220" y="0"/>
                  </a:lnTo>
                  <a:lnTo>
                    <a:pt x="238" y="0"/>
                  </a:lnTo>
                  <a:lnTo>
                    <a:pt x="257" y="0"/>
                  </a:lnTo>
                  <a:lnTo>
                    <a:pt x="266" y="0"/>
                  </a:lnTo>
                  <a:lnTo>
                    <a:pt x="281" y="0"/>
                  </a:lnTo>
                  <a:lnTo>
                    <a:pt x="293" y="0"/>
                  </a:lnTo>
                  <a:lnTo>
                    <a:pt x="306" y="0"/>
                  </a:lnTo>
                  <a:lnTo>
                    <a:pt x="317" y="0"/>
                  </a:lnTo>
                  <a:lnTo>
                    <a:pt x="333" y="0"/>
                  </a:lnTo>
                  <a:lnTo>
                    <a:pt x="342" y="0"/>
                  </a:lnTo>
                  <a:lnTo>
                    <a:pt x="357" y="0"/>
                  </a:lnTo>
                  <a:lnTo>
                    <a:pt x="369" y="0"/>
                  </a:lnTo>
                  <a:lnTo>
                    <a:pt x="382" y="0"/>
                  </a:lnTo>
                  <a:lnTo>
                    <a:pt x="393" y="0"/>
                  </a:lnTo>
                  <a:lnTo>
                    <a:pt x="407" y="0"/>
                  </a:lnTo>
                  <a:lnTo>
                    <a:pt x="418" y="2"/>
                  </a:lnTo>
                  <a:lnTo>
                    <a:pt x="430" y="4"/>
                  </a:lnTo>
                  <a:lnTo>
                    <a:pt x="443" y="10"/>
                  </a:lnTo>
                  <a:lnTo>
                    <a:pt x="456" y="15"/>
                  </a:lnTo>
                  <a:lnTo>
                    <a:pt x="473" y="21"/>
                  </a:lnTo>
                  <a:lnTo>
                    <a:pt x="492" y="30"/>
                  </a:lnTo>
                  <a:lnTo>
                    <a:pt x="502" y="34"/>
                  </a:lnTo>
                  <a:lnTo>
                    <a:pt x="509" y="40"/>
                  </a:lnTo>
                  <a:lnTo>
                    <a:pt x="519" y="46"/>
                  </a:lnTo>
                  <a:lnTo>
                    <a:pt x="530" y="49"/>
                  </a:lnTo>
                  <a:lnTo>
                    <a:pt x="538" y="55"/>
                  </a:lnTo>
                  <a:lnTo>
                    <a:pt x="547" y="61"/>
                  </a:lnTo>
                  <a:lnTo>
                    <a:pt x="555" y="67"/>
                  </a:lnTo>
                  <a:lnTo>
                    <a:pt x="564" y="72"/>
                  </a:lnTo>
                  <a:lnTo>
                    <a:pt x="582" y="84"/>
                  </a:lnTo>
                  <a:lnTo>
                    <a:pt x="597" y="95"/>
                  </a:lnTo>
                  <a:lnTo>
                    <a:pt x="610" y="106"/>
                  </a:lnTo>
                  <a:lnTo>
                    <a:pt x="625" y="120"/>
                  </a:lnTo>
                  <a:lnTo>
                    <a:pt x="639" y="133"/>
                  </a:lnTo>
                  <a:lnTo>
                    <a:pt x="652" y="144"/>
                  </a:lnTo>
                  <a:lnTo>
                    <a:pt x="661" y="156"/>
                  </a:lnTo>
                  <a:lnTo>
                    <a:pt x="673" y="171"/>
                  </a:lnTo>
                  <a:lnTo>
                    <a:pt x="680" y="181"/>
                  </a:lnTo>
                  <a:lnTo>
                    <a:pt x="690" y="196"/>
                  </a:lnTo>
                  <a:lnTo>
                    <a:pt x="2946" y="3995"/>
                  </a:lnTo>
                  <a:lnTo>
                    <a:pt x="2946" y="3997"/>
                  </a:lnTo>
                  <a:lnTo>
                    <a:pt x="2951" y="4005"/>
                  </a:lnTo>
                  <a:lnTo>
                    <a:pt x="2957" y="4012"/>
                  </a:lnTo>
                  <a:lnTo>
                    <a:pt x="2967" y="4030"/>
                  </a:lnTo>
                  <a:lnTo>
                    <a:pt x="2970" y="4037"/>
                  </a:lnTo>
                  <a:lnTo>
                    <a:pt x="2976" y="4047"/>
                  </a:lnTo>
                  <a:lnTo>
                    <a:pt x="2982" y="4054"/>
                  </a:lnTo>
                  <a:lnTo>
                    <a:pt x="2987" y="4066"/>
                  </a:lnTo>
                  <a:lnTo>
                    <a:pt x="2991" y="4077"/>
                  </a:lnTo>
                  <a:lnTo>
                    <a:pt x="2997" y="4089"/>
                  </a:lnTo>
                  <a:lnTo>
                    <a:pt x="3003" y="4100"/>
                  </a:lnTo>
                  <a:lnTo>
                    <a:pt x="3006" y="4113"/>
                  </a:lnTo>
                  <a:lnTo>
                    <a:pt x="3008" y="4125"/>
                  </a:lnTo>
                  <a:lnTo>
                    <a:pt x="3010" y="4136"/>
                  </a:lnTo>
                  <a:lnTo>
                    <a:pt x="3012" y="4147"/>
                  </a:lnTo>
                  <a:lnTo>
                    <a:pt x="3016" y="4161"/>
                  </a:lnTo>
                  <a:lnTo>
                    <a:pt x="3016" y="4172"/>
                  </a:lnTo>
                  <a:lnTo>
                    <a:pt x="3016" y="4184"/>
                  </a:lnTo>
                  <a:lnTo>
                    <a:pt x="3014" y="4197"/>
                  </a:lnTo>
                  <a:lnTo>
                    <a:pt x="3012" y="4210"/>
                  </a:lnTo>
                  <a:lnTo>
                    <a:pt x="3006" y="4220"/>
                  </a:lnTo>
                  <a:lnTo>
                    <a:pt x="3003" y="4229"/>
                  </a:lnTo>
                  <a:lnTo>
                    <a:pt x="2995" y="4241"/>
                  </a:lnTo>
                  <a:lnTo>
                    <a:pt x="2987" y="4252"/>
                  </a:lnTo>
                  <a:lnTo>
                    <a:pt x="2974" y="4261"/>
                  </a:lnTo>
                  <a:lnTo>
                    <a:pt x="2963" y="4271"/>
                  </a:lnTo>
                  <a:lnTo>
                    <a:pt x="2951" y="4279"/>
                  </a:lnTo>
                  <a:lnTo>
                    <a:pt x="2936" y="4288"/>
                  </a:lnTo>
                  <a:lnTo>
                    <a:pt x="2497" y="4288"/>
                  </a:lnTo>
                  <a:lnTo>
                    <a:pt x="0" y="156"/>
                  </a:lnTo>
                  <a:lnTo>
                    <a:pt x="0" y="156"/>
                  </a:lnTo>
                  <a:close/>
                </a:path>
              </a:pathLst>
            </a:custGeom>
            <a:solidFill>
              <a:srgbClr val="D1D1D1"/>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031" name="Freeform 7"/>
            <p:cNvSpPr>
              <a:spLocks/>
            </p:cNvSpPr>
            <p:nvPr/>
          </p:nvSpPr>
          <p:spPr bwMode="auto">
            <a:xfrm>
              <a:off x="1544" y="1099"/>
              <a:ext cx="2480" cy="2124"/>
            </a:xfrm>
            <a:custGeom>
              <a:avLst/>
              <a:gdLst/>
              <a:ahLst/>
              <a:cxnLst>
                <a:cxn ang="0">
                  <a:pos x="2311" y="123"/>
                </a:cxn>
                <a:cxn ang="0">
                  <a:pos x="2326" y="102"/>
                </a:cxn>
                <a:cxn ang="0">
                  <a:pos x="2338" y="85"/>
                </a:cxn>
                <a:cxn ang="0">
                  <a:pos x="2353" y="70"/>
                </a:cxn>
                <a:cxn ang="0">
                  <a:pos x="2374" y="49"/>
                </a:cxn>
                <a:cxn ang="0">
                  <a:pos x="2400" y="28"/>
                </a:cxn>
                <a:cxn ang="0">
                  <a:pos x="2427" y="13"/>
                </a:cxn>
                <a:cxn ang="0">
                  <a:pos x="2453" y="6"/>
                </a:cxn>
                <a:cxn ang="0">
                  <a:pos x="2476" y="0"/>
                </a:cxn>
                <a:cxn ang="0">
                  <a:pos x="2501" y="0"/>
                </a:cxn>
                <a:cxn ang="0">
                  <a:pos x="2528" y="2"/>
                </a:cxn>
                <a:cxn ang="0">
                  <a:pos x="2550" y="9"/>
                </a:cxn>
                <a:cxn ang="0">
                  <a:pos x="2575" y="21"/>
                </a:cxn>
                <a:cxn ang="0">
                  <a:pos x="2596" y="36"/>
                </a:cxn>
                <a:cxn ang="0">
                  <a:pos x="2617" y="53"/>
                </a:cxn>
                <a:cxn ang="0">
                  <a:pos x="2632" y="72"/>
                </a:cxn>
                <a:cxn ang="0">
                  <a:pos x="2647" y="93"/>
                </a:cxn>
                <a:cxn ang="0">
                  <a:pos x="2661" y="110"/>
                </a:cxn>
                <a:cxn ang="0">
                  <a:pos x="4953" y="3988"/>
                </a:cxn>
                <a:cxn ang="0">
                  <a:pos x="4954" y="3995"/>
                </a:cxn>
                <a:cxn ang="0">
                  <a:pos x="4958" y="4020"/>
                </a:cxn>
                <a:cxn ang="0">
                  <a:pos x="4958" y="4037"/>
                </a:cxn>
                <a:cxn ang="0">
                  <a:pos x="4960" y="4056"/>
                </a:cxn>
                <a:cxn ang="0">
                  <a:pos x="4958" y="4077"/>
                </a:cxn>
                <a:cxn ang="0">
                  <a:pos x="4956" y="4100"/>
                </a:cxn>
                <a:cxn ang="0">
                  <a:pos x="4951" y="4123"/>
                </a:cxn>
                <a:cxn ang="0">
                  <a:pos x="4943" y="4143"/>
                </a:cxn>
                <a:cxn ang="0">
                  <a:pos x="4930" y="4164"/>
                </a:cxn>
                <a:cxn ang="0">
                  <a:pos x="4913" y="4185"/>
                </a:cxn>
                <a:cxn ang="0">
                  <a:pos x="4892" y="4204"/>
                </a:cxn>
                <a:cxn ang="0">
                  <a:pos x="4867" y="4223"/>
                </a:cxn>
                <a:cxn ang="0">
                  <a:pos x="4833" y="4235"/>
                </a:cxn>
                <a:cxn ang="0">
                  <a:pos x="4797" y="4248"/>
                </a:cxn>
                <a:cxn ang="0">
                  <a:pos x="137" y="4244"/>
                </a:cxn>
                <a:cxn ang="0">
                  <a:pos x="120" y="4237"/>
                </a:cxn>
                <a:cxn ang="0">
                  <a:pos x="91" y="4225"/>
                </a:cxn>
                <a:cxn ang="0">
                  <a:pos x="63" y="4202"/>
                </a:cxn>
                <a:cxn ang="0">
                  <a:pos x="40" y="4181"/>
                </a:cxn>
                <a:cxn ang="0">
                  <a:pos x="25" y="4161"/>
                </a:cxn>
                <a:cxn ang="0">
                  <a:pos x="13" y="4140"/>
                </a:cxn>
                <a:cxn ang="0">
                  <a:pos x="6" y="4115"/>
                </a:cxn>
                <a:cxn ang="0">
                  <a:pos x="0" y="4088"/>
                </a:cxn>
                <a:cxn ang="0">
                  <a:pos x="0" y="4056"/>
                </a:cxn>
                <a:cxn ang="0">
                  <a:pos x="6" y="4020"/>
                </a:cxn>
                <a:cxn ang="0">
                  <a:pos x="11" y="3991"/>
                </a:cxn>
                <a:cxn ang="0">
                  <a:pos x="21" y="3972"/>
                </a:cxn>
                <a:cxn ang="0">
                  <a:pos x="2305" y="135"/>
                </a:cxn>
              </a:cxnLst>
              <a:rect l="0" t="0" r="r" b="b"/>
              <a:pathLst>
                <a:path w="4960" h="4248">
                  <a:moveTo>
                    <a:pt x="2305" y="135"/>
                  </a:moveTo>
                  <a:lnTo>
                    <a:pt x="2311" y="123"/>
                  </a:lnTo>
                  <a:lnTo>
                    <a:pt x="2319" y="112"/>
                  </a:lnTo>
                  <a:lnTo>
                    <a:pt x="2326" y="102"/>
                  </a:lnTo>
                  <a:lnTo>
                    <a:pt x="2332" y="95"/>
                  </a:lnTo>
                  <a:lnTo>
                    <a:pt x="2338" y="85"/>
                  </a:lnTo>
                  <a:lnTo>
                    <a:pt x="2345" y="78"/>
                  </a:lnTo>
                  <a:lnTo>
                    <a:pt x="2353" y="70"/>
                  </a:lnTo>
                  <a:lnTo>
                    <a:pt x="2360" y="64"/>
                  </a:lnTo>
                  <a:lnTo>
                    <a:pt x="2374" y="49"/>
                  </a:lnTo>
                  <a:lnTo>
                    <a:pt x="2387" y="40"/>
                  </a:lnTo>
                  <a:lnTo>
                    <a:pt x="2400" y="28"/>
                  </a:lnTo>
                  <a:lnTo>
                    <a:pt x="2415" y="23"/>
                  </a:lnTo>
                  <a:lnTo>
                    <a:pt x="2427" y="13"/>
                  </a:lnTo>
                  <a:lnTo>
                    <a:pt x="2440" y="9"/>
                  </a:lnTo>
                  <a:lnTo>
                    <a:pt x="2453" y="6"/>
                  </a:lnTo>
                  <a:lnTo>
                    <a:pt x="2465" y="4"/>
                  </a:lnTo>
                  <a:lnTo>
                    <a:pt x="2476" y="0"/>
                  </a:lnTo>
                  <a:lnTo>
                    <a:pt x="2490" y="0"/>
                  </a:lnTo>
                  <a:lnTo>
                    <a:pt x="2501" y="0"/>
                  </a:lnTo>
                  <a:lnTo>
                    <a:pt x="2514" y="2"/>
                  </a:lnTo>
                  <a:lnTo>
                    <a:pt x="2528" y="2"/>
                  </a:lnTo>
                  <a:lnTo>
                    <a:pt x="2541" y="6"/>
                  </a:lnTo>
                  <a:lnTo>
                    <a:pt x="2550" y="9"/>
                  </a:lnTo>
                  <a:lnTo>
                    <a:pt x="2564" y="15"/>
                  </a:lnTo>
                  <a:lnTo>
                    <a:pt x="2575" y="21"/>
                  </a:lnTo>
                  <a:lnTo>
                    <a:pt x="2585" y="28"/>
                  </a:lnTo>
                  <a:lnTo>
                    <a:pt x="2596" y="36"/>
                  </a:lnTo>
                  <a:lnTo>
                    <a:pt x="2609" y="47"/>
                  </a:lnTo>
                  <a:lnTo>
                    <a:pt x="2617" y="53"/>
                  </a:lnTo>
                  <a:lnTo>
                    <a:pt x="2626" y="63"/>
                  </a:lnTo>
                  <a:lnTo>
                    <a:pt x="2632" y="72"/>
                  </a:lnTo>
                  <a:lnTo>
                    <a:pt x="2642" y="83"/>
                  </a:lnTo>
                  <a:lnTo>
                    <a:pt x="2647" y="93"/>
                  </a:lnTo>
                  <a:lnTo>
                    <a:pt x="2655" y="101"/>
                  </a:lnTo>
                  <a:lnTo>
                    <a:pt x="2661" y="110"/>
                  </a:lnTo>
                  <a:lnTo>
                    <a:pt x="2668" y="121"/>
                  </a:lnTo>
                  <a:lnTo>
                    <a:pt x="4953" y="3988"/>
                  </a:lnTo>
                  <a:lnTo>
                    <a:pt x="4953" y="3988"/>
                  </a:lnTo>
                  <a:lnTo>
                    <a:pt x="4954" y="3995"/>
                  </a:lnTo>
                  <a:lnTo>
                    <a:pt x="4954" y="4007"/>
                  </a:lnTo>
                  <a:lnTo>
                    <a:pt x="4958" y="4020"/>
                  </a:lnTo>
                  <a:lnTo>
                    <a:pt x="4958" y="4027"/>
                  </a:lnTo>
                  <a:lnTo>
                    <a:pt x="4958" y="4037"/>
                  </a:lnTo>
                  <a:lnTo>
                    <a:pt x="4958" y="4047"/>
                  </a:lnTo>
                  <a:lnTo>
                    <a:pt x="4960" y="4056"/>
                  </a:lnTo>
                  <a:lnTo>
                    <a:pt x="4958" y="4066"/>
                  </a:lnTo>
                  <a:lnTo>
                    <a:pt x="4958" y="4077"/>
                  </a:lnTo>
                  <a:lnTo>
                    <a:pt x="4956" y="4088"/>
                  </a:lnTo>
                  <a:lnTo>
                    <a:pt x="4956" y="4100"/>
                  </a:lnTo>
                  <a:lnTo>
                    <a:pt x="4953" y="4111"/>
                  </a:lnTo>
                  <a:lnTo>
                    <a:pt x="4951" y="4123"/>
                  </a:lnTo>
                  <a:lnTo>
                    <a:pt x="4947" y="4134"/>
                  </a:lnTo>
                  <a:lnTo>
                    <a:pt x="4943" y="4143"/>
                  </a:lnTo>
                  <a:lnTo>
                    <a:pt x="4935" y="4153"/>
                  </a:lnTo>
                  <a:lnTo>
                    <a:pt x="4930" y="4164"/>
                  </a:lnTo>
                  <a:lnTo>
                    <a:pt x="4920" y="4176"/>
                  </a:lnTo>
                  <a:lnTo>
                    <a:pt x="4913" y="4185"/>
                  </a:lnTo>
                  <a:lnTo>
                    <a:pt x="4903" y="4195"/>
                  </a:lnTo>
                  <a:lnTo>
                    <a:pt x="4892" y="4204"/>
                  </a:lnTo>
                  <a:lnTo>
                    <a:pt x="4878" y="4214"/>
                  </a:lnTo>
                  <a:lnTo>
                    <a:pt x="4867" y="4223"/>
                  </a:lnTo>
                  <a:lnTo>
                    <a:pt x="4850" y="4229"/>
                  </a:lnTo>
                  <a:lnTo>
                    <a:pt x="4833" y="4235"/>
                  </a:lnTo>
                  <a:lnTo>
                    <a:pt x="4816" y="4240"/>
                  </a:lnTo>
                  <a:lnTo>
                    <a:pt x="4797" y="4248"/>
                  </a:lnTo>
                  <a:lnTo>
                    <a:pt x="141" y="4246"/>
                  </a:lnTo>
                  <a:lnTo>
                    <a:pt x="137" y="4244"/>
                  </a:lnTo>
                  <a:lnTo>
                    <a:pt x="131" y="4242"/>
                  </a:lnTo>
                  <a:lnTo>
                    <a:pt x="120" y="4237"/>
                  </a:lnTo>
                  <a:lnTo>
                    <a:pt x="108" y="4233"/>
                  </a:lnTo>
                  <a:lnTo>
                    <a:pt x="91" y="4225"/>
                  </a:lnTo>
                  <a:lnTo>
                    <a:pt x="78" y="4216"/>
                  </a:lnTo>
                  <a:lnTo>
                    <a:pt x="63" y="4202"/>
                  </a:lnTo>
                  <a:lnTo>
                    <a:pt x="48" y="4189"/>
                  </a:lnTo>
                  <a:lnTo>
                    <a:pt x="40" y="4181"/>
                  </a:lnTo>
                  <a:lnTo>
                    <a:pt x="32" y="4172"/>
                  </a:lnTo>
                  <a:lnTo>
                    <a:pt x="25" y="4161"/>
                  </a:lnTo>
                  <a:lnTo>
                    <a:pt x="19" y="4151"/>
                  </a:lnTo>
                  <a:lnTo>
                    <a:pt x="13" y="4140"/>
                  </a:lnTo>
                  <a:lnTo>
                    <a:pt x="8" y="4128"/>
                  </a:lnTo>
                  <a:lnTo>
                    <a:pt x="6" y="4115"/>
                  </a:lnTo>
                  <a:lnTo>
                    <a:pt x="4" y="4104"/>
                  </a:lnTo>
                  <a:lnTo>
                    <a:pt x="0" y="4088"/>
                  </a:lnTo>
                  <a:lnTo>
                    <a:pt x="0" y="4073"/>
                  </a:lnTo>
                  <a:lnTo>
                    <a:pt x="0" y="4056"/>
                  </a:lnTo>
                  <a:lnTo>
                    <a:pt x="4" y="4041"/>
                  </a:lnTo>
                  <a:lnTo>
                    <a:pt x="6" y="4020"/>
                  </a:lnTo>
                  <a:lnTo>
                    <a:pt x="10" y="4003"/>
                  </a:lnTo>
                  <a:lnTo>
                    <a:pt x="11" y="3991"/>
                  </a:lnTo>
                  <a:lnTo>
                    <a:pt x="15" y="3982"/>
                  </a:lnTo>
                  <a:lnTo>
                    <a:pt x="21" y="3972"/>
                  </a:lnTo>
                  <a:lnTo>
                    <a:pt x="27" y="3965"/>
                  </a:lnTo>
                  <a:lnTo>
                    <a:pt x="2305" y="135"/>
                  </a:lnTo>
                  <a:lnTo>
                    <a:pt x="2305" y="13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032" name="Freeform 8"/>
            <p:cNvSpPr>
              <a:spLocks/>
            </p:cNvSpPr>
            <p:nvPr/>
          </p:nvSpPr>
          <p:spPr bwMode="auto">
            <a:xfrm>
              <a:off x="1810" y="1392"/>
              <a:ext cx="1936" cy="1649"/>
            </a:xfrm>
            <a:custGeom>
              <a:avLst/>
              <a:gdLst/>
              <a:ahLst/>
              <a:cxnLst>
                <a:cxn ang="0">
                  <a:pos x="1769" y="166"/>
                </a:cxn>
                <a:cxn ang="0">
                  <a:pos x="1720" y="247"/>
                </a:cxn>
                <a:cxn ang="0">
                  <a:pos x="1642" y="380"/>
                </a:cxn>
                <a:cxn ang="0">
                  <a:pos x="1539" y="561"/>
                </a:cxn>
                <a:cxn ang="0">
                  <a:pos x="1410" y="778"/>
                </a:cxn>
                <a:cxn ang="0">
                  <a:pos x="1266" y="1027"/>
                </a:cxn>
                <a:cxn ang="0">
                  <a:pos x="1112" y="1291"/>
                </a:cxn>
                <a:cxn ang="0">
                  <a:pos x="950" y="1570"/>
                </a:cxn>
                <a:cxn ang="0">
                  <a:pos x="783" y="1850"/>
                </a:cxn>
                <a:cxn ang="0">
                  <a:pos x="625" y="2121"/>
                </a:cxn>
                <a:cxn ang="0">
                  <a:pos x="473" y="2378"/>
                </a:cxn>
                <a:cxn ang="0">
                  <a:pos x="337" y="2614"/>
                </a:cxn>
                <a:cxn ang="0">
                  <a:pos x="219" y="2815"/>
                </a:cxn>
                <a:cxn ang="0">
                  <a:pos x="124" y="2977"/>
                </a:cxn>
                <a:cxn ang="0">
                  <a:pos x="61" y="3087"/>
                </a:cxn>
                <a:cxn ang="0">
                  <a:pos x="31" y="3140"/>
                </a:cxn>
                <a:cxn ang="0">
                  <a:pos x="12" y="3174"/>
                </a:cxn>
                <a:cxn ang="0">
                  <a:pos x="0" y="3232"/>
                </a:cxn>
                <a:cxn ang="0">
                  <a:pos x="25" y="3271"/>
                </a:cxn>
                <a:cxn ang="0">
                  <a:pos x="76" y="3292"/>
                </a:cxn>
                <a:cxn ang="0">
                  <a:pos x="124" y="3296"/>
                </a:cxn>
                <a:cxn ang="0">
                  <a:pos x="184" y="3296"/>
                </a:cxn>
                <a:cxn ang="0">
                  <a:pos x="314" y="3296"/>
                </a:cxn>
                <a:cxn ang="0">
                  <a:pos x="496" y="3296"/>
                </a:cxn>
                <a:cxn ang="0">
                  <a:pos x="732" y="3296"/>
                </a:cxn>
                <a:cxn ang="0">
                  <a:pos x="1002" y="3296"/>
                </a:cxn>
                <a:cxn ang="0">
                  <a:pos x="1304" y="3296"/>
                </a:cxn>
                <a:cxn ang="0">
                  <a:pos x="1623" y="3296"/>
                </a:cxn>
                <a:cxn ang="0">
                  <a:pos x="1950" y="3298"/>
                </a:cxn>
                <a:cxn ang="0">
                  <a:pos x="2275" y="3298"/>
                </a:cxn>
                <a:cxn ang="0">
                  <a:pos x="2588" y="3298"/>
                </a:cxn>
                <a:cxn ang="0">
                  <a:pos x="2881" y="3298"/>
                </a:cxn>
                <a:cxn ang="0">
                  <a:pos x="3145" y="3298"/>
                </a:cxn>
                <a:cxn ang="0">
                  <a:pos x="3366" y="3298"/>
                </a:cxn>
                <a:cxn ang="0">
                  <a:pos x="3537" y="3298"/>
                </a:cxn>
                <a:cxn ang="0">
                  <a:pos x="3649" y="3298"/>
                </a:cxn>
                <a:cxn ang="0">
                  <a:pos x="3698" y="3298"/>
                </a:cxn>
                <a:cxn ang="0">
                  <a:pos x="3746" y="3294"/>
                </a:cxn>
                <a:cxn ang="0">
                  <a:pos x="3805" y="3289"/>
                </a:cxn>
                <a:cxn ang="0">
                  <a:pos x="3845" y="3273"/>
                </a:cxn>
                <a:cxn ang="0">
                  <a:pos x="3871" y="3232"/>
                </a:cxn>
                <a:cxn ang="0">
                  <a:pos x="3860" y="3182"/>
                </a:cxn>
                <a:cxn ang="0">
                  <a:pos x="3835" y="3135"/>
                </a:cxn>
                <a:cxn ang="0">
                  <a:pos x="3801" y="3076"/>
                </a:cxn>
                <a:cxn ang="0">
                  <a:pos x="2039" y="122"/>
                </a:cxn>
                <a:cxn ang="0">
                  <a:pos x="2011" y="76"/>
                </a:cxn>
                <a:cxn ang="0">
                  <a:pos x="1978" y="33"/>
                </a:cxn>
                <a:cxn ang="0">
                  <a:pos x="1948" y="6"/>
                </a:cxn>
                <a:cxn ang="0">
                  <a:pos x="1889" y="8"/>
                </a:cxn>
                <a:cxn ang="0">
                  <a:pos x="1857" y="36"/>
                </a:cxn>
                <a:cxn ang="0">
                  <a:pos x="1823" y="82"/>
                </a:cxn>
                <a:cxn ang="0">
                  <a:pos x="1792" y="129"/>
                </a:cxn>
              </a:cxnLst>
              <a:rect l="0" t="0" r="r" b="b"/>
              <a:pathLst>
                <a:path w="3871" h="3300">
                  <a:moveTo>
                    <a:pt x="1783" y="150"/>
                  </a:moveTo>
                  <a:lnTo>
                    <a:pt x="1781" y="150"/>
                  </a:lnTo>
                  <a:lnTo>
                    <a:pt x="1777" y="158"/>
                  </a:lnTo>
                  <a:lnTo>
                    <a:pt x="1769" y="166"/>
                  </a:lnTo>
                  <a:lnTo>
                    <a:pt x="1762" y="183"/>
                  </a:lnTo>
                  <a:lnTo>
                    <a:pt x="1750" y="200"/>
                  </a:lnTo>
                  <a:lnTo>
                    <a:pt x="1737" y="221"/>
                  </a:lnTo>
                  <a:lnTo>
                    <a:pt x="1720" y="247"/>
                  </a:lnTo>
                  <a:lnTo>
                    <a:pt x="1707" y="278"/>
                  </a:lnTo>
                  <a:lnTo>
                    <a:pt x="1686" y="308"/>
                  </a:lnTo>
                  <a:lnTo>
                    <a:pt x="1667" y="342"/>
                  </a:lnTo>
                  <a:lnTo>
                    <a:pt x="1642" y="380"/>
                  </a:lnTo>
                  <a:lnTo>
                    <a:pt x="1621" y="422"/>
                  </a:lnTo>
                  <a:lnTo>
                    <a:pt x="1593" y="466"/>
                  </a:lnTo>
                  <a:lnTo>
                    <a:pt x="1568" y="512"/>
                  </a:lnTo>
                  <a:lnTo>
                    <a:pt x="1539" y="561"/>
                  </a:lnTo>
                  <a:lnTo>
                    <a:pt x="1509" y="614"/>
                  </a:lnTo>
                  <a:lnTo>
                    <a:pt x="1477" y="667"/>
                  </a:lnTo>
                  <a:lnTo>
                    <a:pt x="1444" y="723"/>
                  </a:lnTo>
                  <a:lnTo>
                    <a:pt x="1410" y="778"/>
                  </a:lnTo>
                  <a:lnTo>
                    <a:pt x="1378" y="838"/>
                  </a:lnTo>
                  <a:lnTo>
                    <a:pt x="1340" y="899"/>
                  </a:lnTo>
                  <a:lnTo>
                    <a:pt x="1304" y="962"/>
                  </a:lnTo>
                  <a:lnTo>
                    <a:pt x="1266" y="1027"/>
                  </a:lnTo>
                  <a:lnTo>
                    <a:pt x="1230" y="1091"/>
                  </a:lnTo>
                  <a:lnTo>
                    <a:pt x="1190" y="1158"/>
                  </a:lnTo>
                  <a:lnTo>
                    <a:pt x="1152" y="1224"/>
                  </a:lnTo>
                  <a:lnTo>
                    <a:pt x="1112" y="1291"/>
                  </a:lnTo>
                  <a:lnTo>
                    <a:pt x="1072" y="1361"/>
                  </a:lnTo>
                  <a:lnTo>
                    <a:pt x="1030" y="1430"/>
                  </a:lnTo>
                  <a:lnTo>
                    <a:pt x="990" y="1500"/>
                  </a:lnTo>
                  <a:lnTo>
                    <a:pt x="950" y="1570"/>
                  </a:lnTo>
                  <a:lnTo>
                    <a:pt x="910" y="1641"/>
                  </a:lnTo>
                  <a:lnTo>
                    <a:pt x="869" y="1711"/>
                  </a:lnTo>
                  <a:lnTo>
                    <a:pt x="827" y="1779"/>
                  </a:lnTo>
                  <a:lnTo>
                    <a:pt x="783" y="1850"/>
                  </a:lnTo>
                  <a:lnTo>
                    <a:pt x="745" y="1918"/>
                  </a:lnTo>
                  <a:lnTo>
                    <a:pt x="703" y="1987"/>
                  </a:lnTo>
                  <a:lnTo>
                    <a:pt x="663" y="2055"/>
                  </a:lnTo>
                  <a:lnTo>
                    <a:pt x="625" y="2121"/>
                  </a:lnTo>
                  <a:lnTo>
                    <a:pt x="587" y="2190"/>
                  </a:lnTo>
                  <a:lnTo>
                    <a:pt x="547" y="2253"/>
                  </a:lnTo>
                  <a:lnTo>
                    <a:pt x="509" y="2317"/>
                  </a:lnTo>
                  <a:lnTo>
                    <a:pt x="473" y="2378"/>
                  </a:lnTo>
                  <a:lnTo>
                    <a:pt x="439" y="2441"/>
                  </a:lnTo>
                  <a:lnTo>
                    <a:pt x="403" y="2500"/>
                  </a:lnTo>
                  <a:lnTo>
                    <a:pt x="369" y="2559"/>
                  </a:lnTo>
                  <a:lnTo>
                    <a:pt x="337" y="2614"/>
                  </a:lnTo>
                  <a:lnTo>
                    <a:pt x="308" y="2671"/>
                  </a:lnTo>
                  <a:lnTo>
                    <a:pt x="276" y="2720"/>
                  </a:lnTo>
                  <a:lnTo>
                    <a:pt x="247" y="2772"/>
                  </a:lnTo>
                  <a:lnTo>
                    <a:pt x="219" y="2815"/>
                  </a:lnTo>
                  <a:lnTo>
                    <a:pt x="192" y="2861"/>
                  </a:lnTo>
                  <a:lnTo>
                    <a:pt x="167" y="2903"/>
                  </a:lnTo>
                  <a:lnTo>
                    <a:pt x="146" y="2943"/>
                  </a:lnTo>
                  <a:lnTo>
                    <a:pt x="124" y="2977"/>
                  </a:lnTo>
                  <a:lnTo>
                    <a:pt x="108" y="3011"/>
                  </a:lnTo>
                  <a:lnTo>
                    <a:pt x="89" y="3038"/>
                  </a:lnTo>
                  <a:lnTo>
                    <a:pt x="72" y="3066"/>
                  </a:lnTo>
                  <a:lnTo>
                    <a:pt x="61" y="3087"/>
                  </a:lnTo>
                  <a:lnTo>
                    <a:pt x="50" y="3108"/>
                  </a:lnTo>
                  <a:lnTo>
                    <a:pt x="40" y="3121"/>
                  </a:lnTo>
                  <a:lnTo>
                    <a:pt x="34" y="3135"/>
                  </a:lnTo>
                  <a:lnTo>
                    <a:pt x="31" y="3140"/>
                  </a:lnTo>
                  <a:lnTo>
                    <a:pt x="31" y="3146"/>
                  </a:lnTo>
                  <a:lnTo>
                    <a:pt x="23" y="3155"/>
                  </a:lnTo>
                  <a:lnTo>
                    <a:pt x="17" y="3165"/>
                  </a:lnTo>
                  <a:lnTo>
                    <a:pt x="12" y="3174"/>
                  </a:lnTo>
                  <a:lnTo>
                    <a:pt x="8" y="3186"/>
                  </a:lnTo>
                  <a:lnTo>
                    <a:pt x="2" y="3203"/>
                  </a:lnTo>
                  <a:lnTo>
                    <a:pt x="2" y="3218"/>
                  </a:lnTo>
                  <a:lnTo>
                    <a:pt x="0" y="3232"/>
                  </a:lnTo>
                  <a:lnTo>
                    <a:pt x="4" y="3245"/>
                  </a:lnTo>
                  <a:lnTo>
                    <a:pt x="10" y="3254"/>
                  </a:lnTo>
                  <a:lnTo>
                    <a:pt x="19" y="3266"/>
                  </a:lnTo>
                  <a:lnTo>
                    <a:pt x="25" y="3271"/>
                  </a:lnTo>
                  <a:lnTo>
                    <a:pt x="38" y="3279"/>
                  </a:lnTo>
                  <a:lnTo>
                    <a:pt x="50" y="3285"/>
                  </a:lnTo>
                  <a:lnTo>
                    <a:pt x="65" y="3290"/>
                  </a:lnTo>
                  <a:lnTo>
                    <a:pt x="76" y="3292"/>
                  </a:lnTo>
                  <a:lnTo>
                    <a:pt x="91" y="3294"/>
                  </a:lnTo>
                  <a:lnTo>
                    <a:pt x="107" y="3294"/>
                  </a:lnTo>
                  <a:lnTo>
                    <a:pt x="122" y="3296"/>
                  </a:lnTo>
                  <a:lnTo>
                    <a:pt x="124" y="3296"/>
                  </a:lnTo>
                  <a:lnTo>
                    <a:pt x="131" y="3296"/>
                  </a:lnTo>
                  <a:lnTo>
                    <a:pt x="145" y="3296"/>
                  </a:lnTo>
                  <a:lnTo>
                    <a:pt x="164" y="3296"/>
                  </a:lnTo>
                  <a:lnTo>
                    <a:pt x="184" y="3296"/>
                  </a:lnTo>
                  <a:lnTo>
                    <a:pt x="211" y="3296"/>
                  </a:lnTo>
                  <a:lnTo>
                    <a:pt x="240" y="3296"/>
                  </a:lnTo>
                  <a:lnTo>
                    <a:pt x="278" y="3296"/>
                  </a:lnTo>
                  <a:lnTo>
                    <a:pt x="314" y="3296"/>
                  </a:lnTo>
                  <a:lnTo>
                    <a:pt x="354" y="3296"/>
                  </a:lnTo>
                  <a:lnTo>
                    <a:pt x="397" y="3296"/>
                  </a:lnTo>
                  <a:lnTo>
                    <a:pt x="447" y="3296"/>
                  </a:lnTo>
                  <a:lnTo>
                    <a:pt x="496" y="3296"/>
                  </a:lnTo>
                  <a:lnTo>
                    <a:pt x="553" y="3296"/>
                  </a:lnTo>
                  <a:lnTo>
                    <a:pt x="610" y="3296"/>
                  </a:lnTo>
                  <a:lnTo>
                    <a:pt x="671" y="3296"/>
                  </a:lnTo>
                  <a:lnTo>
                    <a:pt x="732" y="3296"/>
                  </a:lnTo>
                  <a:lnTo>
                    <a:pt x="796" y="3296"/>
                  </a:lnTo>
                  <a:lnTo>
                    <a:pt x="863" y="3296"/>
                  </a:lnTo>
                  <a:lnTo>
                    <a:pt x="933" y="3296"/>
                  </a:lnTo>
                  <a:lnTo>
                    <a:pt x="1002" y="3296"/>
                  </a:lnTo>
                  <a:lnTo>
                    <a:pt x="1078" y="3296"/>
                  </a:lnTo>
                  <a:lnTo>
                    <a:pt x="1152" y="3296"/>
                  </a:lnTo>
                  <a:lnTo>
                    <a:pt x="1228" y="3296"/>
                  </a:lnTo>
                  <a:lnTo>
                    <a:pt x="1304" y="3296"/>
                  </a:lnTo>
                  <a:lnTo>
                    <a:pt x="1382" y="3296"/>
                  </a:lnTo>
                  <a:lnTo>
                    <a:pt x="1462" y="3296"/>
                  </a:lnTo>
                  <a:lnTo>
                    <a:pt x="1543" y="3296"/>
                  </a:lnTo>
                  <a:lnTo>
                    <a:pt x="1623" y="3296"/>
                  </a:lnTo>
                  <a:lnTo>
                    <a:pt x="1705" y="3296"/>
                  </a:lnTo>
                  <a:lnTo>
                    <a:pt x="1787" y="3296"/>
                  </a:lnTo>
                  <a:lnTo>
                    <a:pt x="1870" y="3298"/>
                  </a:lnTo>
                  <a:lnTo>
                    <a:pt x="1950" y="3298"/>
                  </a:lnTo>
                  <a:lnTo>
                    <a:pt x="2032" y="3298"/>
                  </a:lnTo>
                  <a:lnTo>
                    <a:pt x="2113" y="3298"/>
                  </a:lnTo>
                  <a:lnTo>
                    <a:pt x="2195" y="3298"/>
                  </a:lnTo>
                  <a:lnTo>
                    <a:pt x="2275" y="3298"/>
                  </a:lnTo>
                  <a:lnTo>
                    <a:pt x="2355" y="3298"/>
                  </a:lnTo>
                  <a:lnTo>
                    <a:pt x="2435" y="3298"/>
                  </a:lnTo>
                  <a:lnTo>
                    <a:pt x="2514" y="3298"/>
                  </a:lnTo>
                  <a:lnTo>
                    <a:pt x="2588" y="3298"/>
                  </a:lnTo>
                  <a:lnTo>
                    <a:pt x="2665" y="3298"/>
                  </a:lnTo>
                  <a:lnTo>
                    <a:pt x="2739" y="3298"/>
                  </a:lnTo>
                  <a:lnTo>
                    <a:pt x="2813" y="3298"/>
                  </a:lnTo>
                  <a:lnTo>
                    <a:pt x="2881" y="3298"/>
                  </a:lnTo>
                  <a:lnTo>
                    <a:pt x="2951" y="3298"/>
                  </a:lnTo>
                  <a:lnTo>
                    <a:pt x="3018" y="3298"/>
                  </a:lnTo>
                  <a:lnTo>
                    <a:pt x="3085" y="3298"/>
                  </a:lnTo>
                  <a:lnTo>
                    <a:pt x="3145" y="3298"/>
                  </a:lnTo>
                  <a:lnTo>
                    <a:pt x="3204" y="3298"/>
                  </a:lnTo>
                  <a:lnTo>
                    <a:pt x="3261" y="3298"/>
                  </a:lnTo>
                  <a:lnTo>
                    <a:pt x="3318" y="3298"/>
                  </a:lnTo>
                  <a:lnTo>
                    <a:pt x="3366" y="3298"/>
                  </a:lnTo>
                  <a:lnTo>
                    <a:pt x="3413" y="3298"/>
                  </a:lnTo>
                  <a:lnTo>
                    <a:pt x="3457" y="3298"/>
                  </a:lnTo>
                  <a:lnTo>
                    <a:pt x="3501" y="3298"/>
                  </a:lnTo>
                  <a:lnTo>
                    <a:pt x="3537" y="3298"/>
                  </a:lnTo>
                  <a:lnTo>
                    <a:pt x="3573" y="3298"/>
                  </a:lnTo>
                  <a:lnTo>
                    <a:pt x="3601" y="3298"/>
                  </a:lnTo>
                  <a:lnTo>
                    <a:pt x="3628" y="3298"/>
                  </a:lnTo>
                  <a:lnTo>
                    <a:pt x="3649" y="3298"/>
                  </a:lnTo>
                  <a:lnTo>
                    <a:pt x="3666" y="3298"/>
                  </a:lnTo>
                  <a:lnTo>
                    <a:pt x="3679" y="3298"/>
                  </a:lnTo>
                  <a:lnTo>
                    <a:pt x="3689" y="3300"/>
                  </a:lnTo>
                  <a:lnTo>
                    <a:pt x="3698" y="3298"/>
                  </a:lnTo>
                  <a:lnTo>
                    <a:pt x="3708" y="3298"/>
                  </a:lnTo>
                  <a:lnTo>
                    <a:pt x="3717" y="3296"/>
                  </a:lnTo>
                  <a:lnTo>
                    <a:pt x="3729" y="3296"/>
                  </a:lnTo>
                  <a:lnTo>
                    <a:pt x="3746" y="3294"/>
                  </a:lnTo>
                  <a:lnTo>
                    <a:pt x="3763" y="3294"/>
                  </a:lnTo>
                  <a:lnTo>
                    <a:pt x="3778" y="3292"/>
                  </a:lnTo>
                  <a:lnTo>
                    <a:pt x="3791" y="3290"/>
                  </a:lnTo>
                  <a:lnTo>
                    <a:pt x="3805" y="3289"/>
                  </a:lnTo>
                  <a:lnTo>
                    <a:pt x="3818" y="3287"/>
                  </a:lnTo>
                  <a:lnTo>
                    <a:pt x="3828" y="3283"/>
                  </a:lnTo>
                  <a:lnTo>
                    <a:pt x="3837" y="3279"/>
                  </a:lnTo>
                  <a:lnTo>
                    <a:pt x="3845" y="3273"/>
                  </a:lnTo>
                  <a:lnTo>
                    <a:pt x="3852" y="3270"/>
                  </a:lnTo>
                  <a:lnTo>
                    <a:pt x="3864" y="3258"/>
                  </a:lnTo>
                  <a:lnTo>
                    <a:pt x="3871" y="3249"/>
                  </a:lnTo>
                  <a:lnTo>
                    <a:pt x="3871" y="3232"/>
                  </a:lnTo>
                  <a:lnTo>
                    <a:pt x="3871" y="3214"/>
                  </a:lnTo>
                  <a:lnTo>
                    <a:pt x="3867" y="3205"/>
                  </a:lnTo>
                  <a:lnTo>
                    <a:pt x="3864" y="3194"/>
                  </a:lnTo>
                  <a:lnTo>
                    <a:pt x="3860" y="3182"/>
                  </a:lnTo>
                  <a:lnTo>
                    <a:pt x="3856" y="3173"/>
                  </a:lnTo>
                  <a:lnTo>
                    <a:pt x="3848" y="3161"/>
                  </a:lnTo>
                  <a:lnTo>
                    <a:pt x="3843" y="3148"/>
                  </a:lnTo>
                  <a:lnTo>
                    <a:pt x="3835" y="3135"/>
                  </a:lnTo>
                  <a:lnTo>
                    <a:pt x="3829" y="3121"/>
                  </a:lnTo>
                  <a:lnTo>
                    <a:pt x="3820" y="3106"/>
                  </a:lnTo>
                  <a:lnTo>
                    <a:pt x="3810" y="3091"/>
                  </a:lnTo>
                  <a:lnTo>
                    <a:pt x="3801" y="3076"/>
                  </a:lnTo>
                  <a:lnTo>
                    <a:pt x="3791" y="3060"/>
                  </a:lnTo>
                  <a:lnTo>
                    <a:pt x="2051" y="141"/>
                  </a:lnTo>
                  <a:lnTo>
                    <a:pt x="2045" y="129"/>
                  </a:lnTo>
                  <a:lnTo>
                    <a:pt x="2039" y="122"/>
                  </a:lnTo>
                  <a:lnTo>
                    <a:pt x="2034" y="114"/>
                  </a:lnTo>
                  <a:lnTo>
                    <a:pt x="2028" y="107"/>
                  </a:lnTo>
                  <a:lnTo>
                    <a:pt x="2018" y="90"/>
                  </a:lnTo>
                  <a:lnTo>
                    <a:pt x="2011" y="76"/>
                  </a:lnTo>
                  <a:lnTo>
                    <a:pt x="2003" y="63"/>
                  </a:lnTo>
                  <a:lnTo>
                    <a:pt x="1996" y="52"/>
                  </a:lnTo>
                  <a:lnTo>
                    <a:pt x="1986" y="40"/>
                  </a:lnTo>
                  <a:lnTo>
                    <a:pt x="1978" y="33"/>
                  </a:lnTo>
                  <a:lnTo>
                    <a:pt x="1969" y="23"/>
                  </a:lnTo>
                  <a:lnTo>
                    <a:pt x="1963" y="17"/>
                  </a:lnTo>
                  <a:lnTo>
                    <a:pt x="1956" y="10"/>
                  </a:lnTo>
                  <a:lnTo>
                    <a:pt x="1948" y="6"/>
                  </a:lnTo>
                  <a:lnTo>
                    <a:pt x="1933" y="0"/>
                  </a:lnTo>
                  <a:lnTo>
                    <a:pt x="1921" y="0"/>
                  </a:lnTo>
                  <a:lnTo>
                    <a:pt x="1904" y="0"/>
                  </a:lnTo>
                  <a:lnTo>
                    <a:pt x="1889" y="8"/>
                  </a:lnTo>
                  <a:lnTo>
                    <a:pt x="1882" y="14"/>
                  </a:lnTo>
                  <a:lnTo>
                    <a:pt x="1874" y="19"/>
                  </a:lnTo>
                  <a:lnTo>
                    <a:pt x="1864" y="27"/>
                  </a:lnTo>
                  <a:lnTo>
                    <a:pt x="1857" y="36"/>
                  </a:lnTo>
                  <a:lnTo>
                    <a:pt x="1847" y="46"/>
                  </a:lnTo>
                  <a:lnTo>
                    <a:pt x="1840" y="57"/>
                  </a:lnTo>
                  <a:lnTo>
                    <a:pt x="1830" y="69"/>
                  </a:lnTo>
                  <a:lnTo>
                    <a:pt x="1823" y="82"/>
                  </a:lnTo>
                  <a:lnTo>
                    <a:pt x="1811" y="97"/>
                  </a:lnTo>
                  <a:lnTo>
                    <a:pt x="1802" y="114"/>
                  </a:lnTo>
                  <a:lnTo>
                    <a:pt x="1798" y="120"/>
                  </a:lnTo>
                  <a:lnTo>
                    <a:pt x="1792" y="129"/>
                  </a:lnTo>
                  <a:lnTo>
                    <a:pt x="1787" y="139"/>
                  </a:lnTo>
                  <a:lnTo>
                    <a:pt x="1783" y="150"/>
                  </a:lnTo>
                  <a:lnTo>
                    <a:pt x="1783" y="150"/>
                  </a:lnTo>
                  <a:close/>
                </a:path>
              </a:pathLst>
            </a:cu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033" name="Freeform 9"/>
            <p:cNvSpPr>
              <a:spLocks/>
            </p:cNvSpPr>
            <p:nvPr/>
          </p:nvSpPr>
          <p:spPr bwMode="auto">
            <a:xfrm>
              <a:off x="2671" y="1710"/>
              <a:ext cx="229" cy="801"/>
            </a:xfrm>
            <a:custGeom>
              <a:avLst/>
              <a:gdLst/>
              <a:ahLst/>
              <a:cxnLst>
                <a:cxn ang="0">
                  <a:pos x="186" y="1580"/>
                </a:cxn>
                <a:cxn ang="0">
                  <a:pos x="179" y="1515"/>
                </a:cxn>
                <a:cxn ang="0">
                  <a:pos x="167" y="1448"/>
                </a:cxn>
                <a:cxn ang="0">
                  <a:pos x="160" y="1384"/>
                </a:cxn>
                <a:cxn ang="0">
                  <a:pos x="150" y="1317"/>
                </a:cxn>
                <a:cxn ang="0">
                  <a:pos x="142" y="1254"/>
                </a:cxn>
                <a:cxn ang="0">
                  <a:pos x="131" y="1188"/>
                </a:cxn>
                <a:cxn ang="0">
                  <a:pos x="123" y="1123"/>
                </a:cxn>
                <a:cxn ang="0">
                  <a:pos x="114" y="1059"/>
                </a:cxn>
                <a:cxn ang="0">
                  <a:pos x="106" y="994"/>
                </a:cxn>
                <a:cxn ang="0">
                  <a:pos x="97" y="928"/>
                </a:cxn>
                <a:cxn ang="0">
                  <a:pos x="87" y="865"/>
                </a:cxn>
                <a:cxn ang="0">
                  <a:pos x="78" y="798"/>
                </a:cxn>
                <a:cxn ang="0">
                  <a:pos x="72" y="734"/>
                </a:cxn>
                <a:cxn ang="0">
                  <a:pos x="61" y="667"/>
                </a:cxn>
                <a:cxn ang="0">
                  <a:pos x="53" y="603"/>
                </a:cxn>
                <a:cxn ang="0">
                  <a:pos x="44" y="538"/>
                </a:cxn>
                <a:cxn ang="0">
                  <a:pos x="36" y="473"/>
                </a:cxn>
                <a:cxn ang="0">
                  <a:pos x="27" y="407"/>
                </a:cxn>
                <a:cxn ang="0">
                  <a:pos x="19" y="344"/>
                </a:cxn>
                <a:cxn ang="0">
                  <a:pos x="9" y="279"/>
                </a:cxn>
                <a:cxn ang="0">
                  <a:pos x="2" y="217"/>
                </a:cxn>
                <a:cxn ang="0">
                  <a:pos x="0" y="182"/>
                </a:cxn>
                <a:cxn ang="0">
                  <a:pos x="13" y="135"/>
                </a:cxn>
                <a:cxn ang="0">
                  <a:pos x="25" y="106"/>
                </a:cxn>
                <a:cxn ang="0">
                  <a:pos x="57" y="67"/>
                </a:cxn>
                <a:cxn ang="0">
                  <a:pos x="78" y="44"/>
                </a:cxn>
                <a:cxn ang="0">
                  <a:pos x="106" y="27"/>
                </a:cxn>
                <a:cxn ang="0">
                  <a:pos x="139" y="11"/>
                </a:cxn>
                <a:cxn ang="0">
                  <a:pos x="175" y="2"/>
                </a:cxn>
                <a:cxn ang="0">
                  <a:pos x="215" y="0"/>
                </a:cxn>
                <a:cxn ang="0">
                  <a:pos x="260" y="0"/>
                </a:cxn>
                <a:cxn ang="0">
                  <a:pos x="302" y="4"/>
                </a:cxn>
                <a:cxn ang="0">
                  <a:pos x="338" y="19"/>
                </a:cxn>
                <a:cxn ang="0">
                  <a:pos x="369" y="36"/>
                </a:cxn>
                <a:cxn ang="0">
                  <a:pos x="391" y="57"/>
                </a:cxn>
                <a:cxn ang="0">
                  <a:pos x="416" y="91"/>
                </a:cxn>
                <a:cxn ang="0">
                  <a:pos x="437" y="129"/>
                </a:cxn>
                <a:cxn ang="0">
                  <a:pos x="447" y="160"/>
                </a:cxn>
                <a:cxn ang="0">
                  <a:pos x="454" y="192"/>
                </a:cxn>
                <a:cxn ang="0">
                  <a:pos x="456" y="222"/>
                </a:cxn>
                <a:cxn ang="0">
                  <a:pos x="450" y="276"/>
                </a:cxn>
                <a:cxn ang="0">
                  <a:pos x="439" y="338"/>
                </a:cxn>
                <a:cxn ang="0">
                  <a:pos x="431" y="403"/>
                </a:cxn>
                <a:cxn ang="0">
                  <a:pos x="422" y="468"/>
                </a:cxn>
                <a:cxn ang="0">
                  <a:pos x="414" y="530"/>
                </a:cxn>
                <a:cxn ang="0">
                  <a:pos x="405" y="595"/>
                </a:cxn>
                <a:cxn ang="0">
                  <a:pos x="397" y="658"/>
                </a:cxn>
                <a:cxn ang="0">
                  <a:pos x="386" y="724"/>
                </a:cxn>
                <a:cxn ang="0">
                  <a:pos x="378" y="787"/>
                </a:cxn>
                <a:cxn ang="0">
                  <a:pos x="370" y="852"/>
                </a:cxn>
                <a:cxn ang="0">
                  <a:pos x="363" y="916"/>
                </a:cxn>
                <a:cxn ang="0">
                  <a:pos x="351" y="979"/>
                </a:cxn>
                <a:cxn ang="0">
                  <a:pos x="342" y="1044"/>
                </a:cxn>
                <a:cxn ang="0">
                  <a:pos x="332" y="1106"/>
                </a:cxn>
                <a:cxn ang="0">
                  <a:pos x="327" y="1173"/>
                </a:cxn>
                <a:cxn ang="0">
                  <a:pos x="317" y="1237"/>
                </a:cxn>
                <a:cxn ang="0">
                  <a:pos x="308" y="1302"/>
                </a:cxn>
                <a:cxn ang="0">
                  <a:pos x="296" y="1363"/>
                </a:cxn>
                <a:cxn ang="0">
                  <a:pos x="289" y="1429"/>
                </a:cxn>
                <a:cxn ang="0">
                  <a:pos x="281" y="1492"/>
                </a:cxn>
                <a:cxn ang="0">
                  <a:pos x="274" y="1559"/>
                </a:cxn>
                <a:cxn ang="0">
                  <a:pos x="268" y="1602"/>
                </a:cxn>
              </a:cxnLst>
              <a:rect l="0" t="0" r="r" b="b"/>
              <a:pathLst>
                <a:path w="458" h="1602">
                  <a:moveTo>
                    <a:pt x="268" y="1602"/>
                  </a:moveTo>
                  <a:lnTo>
                    <a:pt x="192" y="1602"/>
                  </a:lnTo>
                  <a:lnTo>
                    <a:pt x="186" y="1580"/>
                  </a:lnTo>
                  <a:lnTo>
                    <a:pt x="184" y="1559"/>
                  </a:lnTo>
                  <a:lnTo>
                    <a:pt x="180" y="1536"/>
                  </a:lnTo>
                  <a:lnTo>
                    <a:pt x="179" y="1515"/>
                  </a:lnTo>
                  <a:lnTo>
                    <a:pt x="173" y="1492"/>
                  </a:lnTo>
                  <a:lnTo>
                    <a:pt x="171" y="1471"/>
                  </a:lnTo>
                  <a:lnTo>
                    <a:pt x="167" y="1448"/>
                  </a:lnTo>
                  <a:lnTo>
                    <a:pt x="165" y="1427"/>
                  </a:lnTo>
                  <a:lnTo>
                    <a:pt x="161" y="1405"/>
                  </a:lnTo>
                  <a:lnTo>
                    <a:pt x="160" y="1384"/>
                  </a:lnTo>
                  <a:lnTo>
                    <a:pt x="156" y="1361"/>
                  </a:lnTo>
                  <a:lnTo>
                    <a:pt x="154" y="1340"/>
                  </a:lnTo>
                  <a:lnTo>
                    <a:pt x="150" y="1317"/>
                  </a:lnTo>
                  <a:lnTo>
                    <a:pt x="148" y="1296"/>
                  </a:lnTo>
                  <a:lnTo>
                    <a:pt x="144" y="1273"/>
                  </a:lnTo>
                  <a:lnTo>
                    <a:pt x="142" y="1254"/>
                  </a:lnTo>
                  <a:lnTo>
                    <a:pt x="137" y="1232"/>
                  </a:lnTo>
                  <a:lnTo>
                    <a:pt x="135" y="1211"/>
                  </a:lnTo>
                  <a:lnTo>
                    <a:pt x="131" y="1188"/>
                  </a:lnTo>
                  <a:lnTo>
                    <a:pt x="129" y="1167"/>
                  </a:lnTo>
                  <a:lnTo>
                    <a:pt x="125" y="1144"/>
                  </a:lnTo>
                  <a:lnTo>
                    <a:pt x="123" y="1123"/>
                  </a:lnTo>
                  <a:lnTo>
                    <a:pt x="122" y="1101"/>
                  </a:lnTo>
                  <a:lnTo>
                    <a:pt x="120" y="1082"/>
                  </a:lnTo>
                  <a:lnTo>
                    <a:pt x="114" y="1059"/>
                  </a:lnTo>
                  <a:lnTo>
                    <a:pt x="112" y="1038"/>
                  </a:lnTo>
                  <a:lnTo>
                    <a:pt x="108" y="1015"/>
                  </a:lnTo>
                  <a:lnTo>
                    <a:pt x="106" y="994"/>
                  </a:lnTo>
                  <a:lnTo>
                    <a:pt x="103" y="971"/>
                  </a:lnTo>
                  <a:lnTo>
                    <a:pt x="101" y="950"/>
                  </a:lnTo>
                  <a:lnTo>
                    <a:pt x="97" y="928"/>
                  </a:lnTo>
                  <a:lnTo>
                    <a:pt x="95" y="909"/>
                  </a:lnTo>
                  <a:lnTo>
                    <a:pt x="89" y="886"/>
                  </a:lnTo>
                  <a:lnTo>
                    <a:pt x="87" y="865"/>
                  </a:lnTo>
                  <a:lnTo>
                    <a:pt x="84" y="842"/>
                  </a:lnTo>
                  <a:lnTo>
                    <a:pt x="82" y="821"/>
                  </a:lnTo>
                  <a:lnTo>
                    <a:pt x="78" y="798"/>
                  </a:lnTo>
                  <a:lnTo>
                    <a:pt x="78" y="777"/>
                  </a:lnTo>
                  <a:lnTo>
                    <a:pt x="74" y="755"/>
                  </a:lnTo>
                  <a:lnTo>
                    <a:pt x="72" y="734"/>
                  </a:lnTo>
                  <a:lnTo>
                    <a:pt x="66" y="711"/>
                  </a:lnTo>
                  <a:lnTo>
                    <a:pt x="65" y="690"/>
                  </a:lnTo>
                  <a:lnTo>
                    <a:pt x="61" y="667"/>
                  </a:lnTo>
                  <a:lnTo>
                    <a:pt x="59" y="646"/>
                  </a:lnTo>
                  <a:lnTo>
                    <a:pt x="55" y="623"/>
                  </a:lnTo>
                  <a:lnTo>
                    <a:pt x="53" y="603"/>
                  </a:lnTo>
                  <a:lnTo>
                    <a:pt x="49" y="580"/>
                  </a:lnTo>
                  <a:lnTo>
                    <a:pt x="47" y="561"/>
                  </a:lnTo>
                  <a:lnTo>
                    <a:pt x="44" y="538"/>
                  </a:lnTo>
                  <a:lnTo>
                    <a:pt x="40" y="517"/>
                  </a:lnTo>
                  <a:lnTo>
                    <a:pt x="36" y="494"/>
                  </a:lnTo>
                  <a:lnTo>
                    <a:pt x="36" y="473"/>
                  </a:lnTo>
                  <a:lnTo>
                    <a:pt x="32" y="450"/>
                  </a:lnTo>
                  <a:lnTo>
                    <a:pt x="30" y="430"/>
                  </a:lnTo>
                  <a:lnTo>
                    <a:pt x="27" y="407"/>
                  </a:lnTo>
                  <a:lnTo>
                    <a:pt x="25" y="388"/>
                  </a:lnTo>
                  <a:lnTo>
                    <a:pt x="21" y="365"/>
                  </a:lnTo>
                  <a:lnTo>
                    <a:pt x="19" y="344"/>
                  </a:lnTo>
                  <a:lnTo>
                    <a:pt x="15" y="321"/>
                  </a:lnTo>
                  <a:lnTo>
                    <a:pt x="13" y="302"/>
                  </a:lnTo>
                  <a:lnTo>
                    <a:pt x="9" y="279"/>
                  </a:lnTo>
                  <a:lnTo>
                    <a:pt x="8" y="258"/>
                  </a:lnTo>
                  <a:lnTo>
                    <a:pt x="4" y="236"/>
                  </a:lnTo>
                  <a:lnTo>
                    <a:pt x="2" y="217"/>
                  </a:lnTo>
                  <a:lnTo>
                    <a:pt x="0" y="205"/>
                  </a:lnTo>
                  <a:lnTo>
                    <a:pt x="0" y="194"/>
                  </a:lnTo>
                  <a:lnTo>
                    <a:pt x="0" y="182"/>
                  </a:lnTo>
                  <a:lnTo>
                    <a:pt x="2" y="175"/>
                  </a:lnTo>
                  <a:lnTo>
                    <a:pt x="6" y="154"/>
                  </a:lnTo>
                  <a:lnTo>
                    <a:pt x="13" y="135"/>
                  </a:lnTo>
                  <a:lnTo>
                    <a:pt x="15" y="125"/>
                  </a:lnTo>
                  <a:lnTo>
                    <a:pt x="19" y="116"/>
                  </a:lnTo>
                  <a:lnTo>
                    <a:pt x="25" y="106"/>
                  </a:lnTo>
                  <a:lnTo>
                    <a:pt x="30" y="97"/>
                  </a:lnTo>
                  <a:lnTo>
                    <a:pt x="40" y="82"/>
                  </a:lnTo>
                  <a:lnTo>
                    <a:pt x="57" y="67"/>
                  </a:lnTo>
                  <a:lnTo>
                    <a:pt x="63" y="57"/>
                  </a:lnTo>
                  <a:lnTo>
                    <a:pt x="70" y="49"/>
                  </a:lnTo>
                  <a:lnTo>
                    <a:pt x="78" y="44"/>
                  </a:lnTo>
                  <a:lnTo>
                    <a:pt x="87" y="38"/>
                  </a:lnTo>
                  <a:lnTo>
                    <a:pt x="95" y="32"/>
                  </a:lnTo>
                  <a:lnTo>
                    <a:pt x="106" y="27"/>
                  </a:lnTo>
                  <a:lnTo>
                    <a:pt x="118" y="21"/>
                  </a:lnTo>
                  <a:lnTo>
                    <a:pt x="127" y="17"/>
                  </a:lnTo>
                  <a:lnTo>
                    <a:pt x="139" y="11"/>
                  </a:lnTo>
                  <a:lnTo>
                    <a:pt x="150" y="8"/>
                  </a:lnTo>
                  <a:lnTo>
                    <a:pt x="161" y="4"/>
                  </a:lnTo>
                  <a:lnTo>
                    <a:pt x="175" y="2"/>
                  </a:lnTo>
                  <a:lnTo>
                    <a:pt x="186" y="0"/>
                  </a:lnTo>
                  <a:lnTo>
                    <a:pt x="201" y="0"/>
                  </a:lnTo>
                  <a:lnTo>
                    <a:pt x="215" y="0"/>
                  </a:lnTo>
                  <a:lnTo>
                    <a:pt x="232" y="0"/>
                  </a:lnTo>
                  <a:lnTo>
                    <a:pt x="247" y="0"/>
                  </a:lnTo>
                  <a:lnTo>
                    <a:pt x="260" y="0"/>
                  </a:lnTo>
                  <a:lnTo>
                    <a:pt x="275" y="2"/>
                  </a:lnTo>
                  <a:lnTo>
                    <a:pt x="289" y="2"/>
                  </a:lnTo>
                  <a:lnTo>
                    <a:pt x="302" y="4"/>
                  </a:lnTo>
                  <a:lnTo>
                    <a:pt x="315" y="8"/>
                  </a:lnTo>
                  <a:lnTo>
                    <a:pt x="327" y="13"/>
                  </a:lnTo>
                  <a:lnTo>
                    <a:pt x="338" y="19"/>
                  </a:lnTo>
                  <a:lnTo>
                    <a:pt x="348" y="25"/>
                  </a:lnTo>
                  <a:lnTo>
                    <a:pt x="359" y="30"/>
                  </a:lnTo>
                  <a:lnTo>
                    <a:pt x="369" y="36"/>
                  </a:lnTo>
                  <a:lnTo>
                    <a:pt x="376" y="44"/>
                  </a:lnTo>
                  <a:lnTo>
                    <a:pt x="384" y="48"/>
                  </a:lnTo>
                  <a:lnTo>
                    <a:pt x="391" y="57"/>
                  </a:lnTo>
                  <a:lnTo>
                    <a:pt x="399" y="65"/>
                  </a:lnTo>
                  <a:lnTo>
                    <a:pt x="408" y="76"/>
                  </a:lnTo>
                  <a:lnTo>
                    <a:pt x="416" y="91"/>
                  </a:lnTo>
                  <a:lnTo>
                    <a:pt x="428" y="110"/>
                  </a:lnTo>
                  <a:lnTo>
                    <a:pt x="431" y="120"/>
                  </a:lnTo>
                  <a:lnTo>
                    <a:pt x="437" y="129"/>
                  </a:lnTo>
                  <a:lnTo>
                    <a:pt x="441" y="139"/>
                  </a:lnTo>
                  <a:lnTo>
                    <a:pt x="445" y="150"/>
                  </a:lnTo>
                  <a:lnTo>
                    <a:pt x="447" y="160"/>
                  </a:lnTo>
                  <a:lnTo>
                    <a:pt x="448" y="171"/>
                  </a:lnTo>
                  <a:lnTo>
                    <a:pt x="450" y="181"/>
                  </a:lnTo>
                  <a:lnTo>
                    <a:pt x="454" y="192"/>
                  </a:lnTo>
                  <a:lnTo>
                    <a:pt x="454" y="201"/>
                  </a:lnTo>
                  <a:lnTo>
                    <a:pt x="456" y="213"/>
                  </a:lnTo>
                  <a:lnTo>
                    <a:pt x="456" y="222"/>
                  </a:lnTo>
                  <a:lnTo>
                    <a:pt x="458" y="234"/>
                  </a:lnTo>
                  <a:lnTo>
                    <a:pt x="452" y="255"/>
                  </a:lnTo>
                  <a:lnTo>
                    <a:pt x="450" y="276"/>
                  </a:lnTo>
                  <a:lnTo>
                    <a:pt x="447" y="297"/>
                  </a:lnTo>
                  <a:lnTo>
                    <a:pt x="445" y="317"/>
                  </a:lnTo>
                  <a:lnTo>
                    <a:pt x="439" y="338"/>
                  </a:lnTo>
                  <a:lnTo>
                    <a:pt x="437" y="359"/>
                  </a:lnTo>
                  <a:lnTo>
                    <a:pt x="433" y="382"/>
                  </a:lnTo>
                  <a:lnTo>
                    <a:pt x="431" y="403"/>
                  </a:lnTo>
                  <a:lnTo>
                    <a:pt x="428" y="424"/>
                  </a:lnTo>
                  <a:lnTo>
                    <a:pt x="426" y="445"/>
                  </a:lnTo>
                  <a:lnTo>
                    <a:pt x="422" y="468"/>
                  </a:lnTo>
                  <a:lnTo>
                    <a:pt x="420" y="488"/>
                  </a:lnTo>
                  <a:lnTo>
                    <a:pt x="416" y="509"/>
                  </a:lnTo>
                  <a:lnTo>
                    <a:pt x="414" y="530"/>
                  </a:lnTo>
                  <a:lnTo>
                    <a:pt x="412" y="553"/>
                  </a:lnTo>
                  <a:lnTo>
                    <a:pt x="410" y="574"/>
                  </a:lnTo>
                  <a:lnTo>
                    <a:pt x="405" y="595"/>
                  </a:lnTo>
                  <a:lnTo>
                    <a:pt x="403" y="616"/>
                  </a:lnTo>
                  <a:lnTo>
                    <a:pt x="399" y="637"/>
                  </a:lnTo>
                  <a:lnTo>
                    <a:pt x="397" y="658"/>
                  </a:lnTo>
                  <a:lnTo>
                    <a:pt x="391" y="680"/>
                  </a:lnTo>
                  <a:lnTo>
                    <a:pt x="389" y="701"/>
                  </a:lnTo>
                  <a:lnTo>
                    <a:pt x="386" y="724"/>
                  </a:lnTo>
                  <a:lnTo>
                    <a:pt x="384" y="745"/>
                  </a:lnTo>
                  <a:lnTo>
                    <a:pt x="380" y="766"/>
                  </a:lnTo>
                  <a:lnTo>
                    <a:pt x="378" y="787"/>
                  </a:lnTo>
                  <a:lnTo>
                    <a:pt x="374" y="808"/>
                  </a:lnTo>
                  <a:lnTo>
                    <a:pt x="374" y="829"/>
                  </a:lnTo>
                  <a:lnTo>
                    <a:pt x="370" y="852"/>
                  </a:lnTo>
                  <a:lnTo>
                    <a:pt x="369" y="872"/>
                  </a:lnTo>
                  <a:lnTo>
                    <a:pt x="365" y="895"/>
                  </a:lnTo>
                  <a:lnTo>
                    <a:pt x="363" y="916"/>
                  </a:lnTo>
                  <a:lnTo>
                    <a:pt x="357" y="937"/>
                  </a:lnTo>
                  <a:lnTo>
                    <a:pt x="355" y="960"/>
                  </a:lnTo>
                  <a:lnTo>
                    <a:pt x="351" y="979"/>
                  </a:lnTo>
                  <a:lnTo>
                    <a:pt x="350" y="1002"/>
                  </a:lnTo>
                  <a:lnTo>
                    <a:pt x="344" y="1021"/>
                  </a:lnTo>
                  <a:lnTo>
                    <a:pt x="342" y="1044"/>
                  </a:lnTo>
                  <a:lnTo>
                    <a:pt x="338" y="1064"/>
                  </a:lnTo>
                  <a:lnTo>
                    <a:pt x="336" y="1087"/>
                  </a:lnTo>
                  <a:lnTo>
                    <a:pt x="332" y="1106"/>
                  </a:lnTo>
                  <a:lnTo>
                    <a:pt x="331" y="1129"/>
                  </a:lnTo>
                  <a:lnTo>
                    <a:pt x="329" y="1150"/>
                  </a:lnTo>
                  <a:lnTo>
                    <a:pt x="327" y="1173"/>
                  </a:lnTo>
                  <a:lnTo>
                    <a:pt x="323" y="1194"/>
                  </a:lnTo>
                  <a:lnTo>
                    <a:pt x="321" y="1216"/>
                  </a:lnTo>
                  <a:lnTo>
                    <a:pt x="317" y="1237"/>
                  </a:lnTo>
                  <a:lnTo>
                    <a:pt x="315" y="1260"/>
                  </a:lnTo>
                  <a:lnTo>
                    <a:pt x="310" y="1279"/>
                  </a:lnTo>
                  <a:lnTo>
                    <a:pt x="308" y="1302"/>
                  </a:lnTo>
                  <a:lnTo>
                    <a:pt x="304" y="1321"/>
                  </a:lnTo>
                  <a:lnTo>
                    <a:pt x="302" y="1344"/>
                  </a:lnTo>
                  <a:lnTo>
                    <a:pt x="296" y="1363"/>
                  </a:lnTo>
                  <a:lnTo>
                    <a:pt x="294" y="1386"/>
                  </a:lnTo>
                  <a:lnTo>
                    <a:pt x="291" y="1407"/>
                  </a:lnTo>
                  <a:lnTo>
                    <a:pt x="289" y="1429"/>
                  </a:lnTo>
                  <a:lnTo>
                    <a:pt x="287" y="1448"/>
                  </a:lnTo>
                  <a:lnTo>
                    <a:pt x="285" y="1471"/>
                  </a:lnTo>
                  <a:lnTo>
                    <a:pt x="281" y="1492"/>
                  </a:lnTo>
                  <a:lnTo>
                    <a:pt x="279" y="1515"/>
                  </a:lnTo>
                  <a:lnTo>
                    <a:pt x="275" y="1536"/>
                  </a:lnTo>
                  <a:lnTo>
                    <a:pt x="274" y="1559"/>
                  </a:lnTo>
                  <a:lnTo>
                    <a:pt x="270" y="1580"/>
                  </a:lnTo>
                  <a:lnTo>
                    <a:pt x="268" y="1602"/>
                  </a:lnTo>
                  <a:lnTo>
                    <a:pt x="268" y="160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034" name="Freeform 10"/>
            <p:cNvSpPr>
              <a:spLocks/>
            </p:cNvSpPr>
            <p:nvPr/>
          </p:nvSpPr>
          <p:spPr bwMode="auto">
            <a:xfrm>
              <a:off x="2683" y="2620"/>
              <a:ext cx="224" cy="232"/>
            </a:xfrm>
            <a:custGeom>
              <a:avLst/>
              <a:gdLst/>
              <a:ahLst/>
              <a:cxnLst>
                <a:cxn ang="0">
                  <a:pos x="243" y="0"/>
                </a:cxn>
                <a:cxn ang="0">
                  <a:pos x="273" y="4"/>
                </a:cxn>
                <a:cxn ang="0">
                  <a:pos x="306" y="15"/>
                </a:cxn>
                <a:cxn ang="0">
                  <a:pos x="334" y="30"/>
                </a:cxn>
                <a:cxn ang="0">
                  <a:pos x="359" y="49"/>
                </a:cxn>
                <a:cxn ang="0">
                  <a:pos x="383" y="70"/>
                </a:cxn>
                <a:cxn ang="0">
                  <a:pos x="404" y="97"/>
                </a:cxn>
                <a:cxn ang="0">
                  <a:pos x="422" y="127"/>
                </a:cxn>
                <a:cxn ang="0">
                  <a:pos x="433" y="160"/>
                </a:cxn>
                <a:cxn ang="0">
                  <a:pos x="442" y="192"/>
                </a:cxn>
                <a:cxn ang="0">
                  <a:pos x="446" y="232"/>
                </a:cxn>
                <a:cxn ang="0">
                  <a:pos x="442" y="266"/>
                </a:cxn>
                <a:cxn ang="0">
                  <a:pos x="433" y="298"/>
                </a:cxn>
                <a:cxn ang="0">
                  <a:pos x="423" y="329"/>
                </a:cxn>
                <a:cxn ang="0">
                  <a:pos x="406" y="359"/>
                </a:cxn>
                <a:cxn ang="0">
                  <a:pos x="387" y="386"/>
                </a:cxn>
                <a:cxn ang="0">
                  <a:pos x="363" y="409"/>
                </a:cxn>
                <a:cxn ang="0">
                  <a:pos x="336" y="428"/>
                </a:cxn>
                <a:cxn ang="0">
                  <a:pos x="307" y="447"/>
                </a:cxn>
                <a:cxn ang="0">
                  <a:pos x="275" y="456"/>
                </a:cxn>
                <a:cxn ang="0">
                  <a:pos x="243" y="464"/>
                </a:cxn>
                <a:cxn ang="0">
                  <a:pos x="211" y="464"/>
                </a:cxn>
                <a:cxn ang="0">
                  <a:pos x="176" y="460"/>
                </a:cxn>
                <a:cxn ang="0">
                  <a:pos x="142" y="449"/>
                </a:cxn>
                <a:cxn ang="0">
                  <a:pos x="112" y="433"/>
                </a:cxn>
                <a:cxn ang="0">
                  <a:pos x="85" y="414"/>
                </a:cxn>
                <a:cxn ang="0">
                  <a:pos x="62" y="395"/>
                </a:cxn>
                <a:cxn ang="0">
                  <a:pos x="41" y="367"/>
                </a:cxn>
                <a:cxn ang="0">
                  <a:pos x="22" y="338"/>
                </a:cxn>
                <a:cxn ang="0">
                  <a:pos x="11" y="310"/>
                </a:cxn>
                <a:cxn ang="0">
                  <a:pos x="3" y="276"/>
                </a:cxn>
                <a:cxn ang="0">
                  <a:pos x="0" y="243"/>
                </a:cxn>
                <a:cxn ang="0">
                  <a:pos x="0" y="205"/>
                </a:cxn>
                <a:cxn ang="0">
                  <a:pos x="3" y="171"/>
                </a:cxn>
                <a:cxn ang="0">
                  <a:pos x="15" y="139"/>
                </a:cxn>
                <a:cxn ang="0">
                  <a:pos x="30" y="106"/>
                </a:cxn>
                <a:cxn ang="0">
                  <a:pos x="49" y="80"/>
                </a:cxn>
                <a:cxn ang="0">
                  <a:pos x="70" y="57"/>
                </a:cxn>
                <a:cxn ang="0">
                  <a:pos x="97" y="38"/>
                </a:cxn>
                <a:cxn ang="0">
                  <a:pos x="125" y="19"/>
                </a:cxn>
                <a:cxn ang="0">
                  <a:pos x="154" y="8"/>
                </a:cxn>
                <a:cxn ang="0">
                  <a:pos x="186" y="2"/>
                </a:cxn>
                <a:cxn ang="0">
                  <a:pos x="222" y="2"/>
                </a:cxn>
              </a:cxnLst>
              <a:rect l="0" t="0" r="r" b="b"/>
              <a:pathLst>
                <a:path w="446" h="466">
                  <a:moveTo>
                    <a:pt x="222" y="2"/>
                  </a:moveTo>
                  <a:lnTo>
                    <a:pt x="231" y="0"/>
                  </a:lnTo>
                  <a:lnTo>
                    <a:pt x="243" y="0"/>
                  </a:lnTo>
                  <a:lnTo>
                    <a:pt x="254" y="2"/>
                  </a:lnTo>
                  <a:lnTo>
                    <a:pt x="264" y="4"/>
                  </a:lnTo>
                  <a:lnTo>
                    <a:pt x="273" y="4"/>
                  </a:lnTo>
                  <a:lnTo>
                    <a:pt x="285" y="8"/>
                  </a:lnTo>
                  <a:lnTo>
                    <a:pt x="296" y="10"/>
                  </a:lnTo>
                  <a:lnTo>
                    <a:pt x="306" y="15"/>
                  </a:lnTo>
                  <a:lnTo>
                    <a:pt x="315" y="19"/>
                  </a:lnTo>
                  <a:lnTo>
                    <a:pt x="325" y="25"/>
                  </a:lnTo>
                  <a:lnTo>
                    <a:pt x="334" y="30"/>
                  </a:lnTo>
                  <a:lnTo>
                    <a:pt x="344" y="38"/>
                  </a:lnTo>
                  <a:lnTo>
                    <a:pt x="349" y="44"/>
                  </a:lnTo>
                  <a:lnTo>
                    <a:pt x="359" y="49"/>
                  </a:lnTo>
                  <a:lnTo>
                    <a:pt x="368" y="57"/>
                  </a:lnTo>
                  <a:lnTo>
                    <a:pt x="378" y="65"/>
                  </a:lnTo>
                  <a:lnTo>
                    <a:pt x="383" y="70"/>
                  </a:lnTo>
                  <a:lnTo>
                    <a:pt x="389" y="80"/>
                  </a:lnTo>
                  <a:lnTo>
                    <a:pt x="397" y="87"/>
                  </a:lnTo>
                  <a:lnTo>
                    <a:pt x="404" y="97"/>
                  </a:lnTo>
                  <a:lnTo>
                    <a:pt x="410" y="106"/>
                  </a:lnTo>
                  <a:lnTo>
                    <a:pt x="416" y="116"/>
                  </a:lnTo>
                  <a:lnTo>
                    <a:pt x="422" y="127"/>
                  </a:lnTo>
                  <a:lnTo>
                    <a:pt x="427" y="139"/>
                  </a:lnTo>
                  <a:lnTo>
                    <a:pt x="431" y="148"/>
                  </a:lnTo>
                  <a:lnTo>
                    <a:pt x="433" y="160"/>
                  </a:lnTo>
                  <a:lnTo>
                    <a:pt x="437" y="171"/>
                  </a:lnTo>
                  <a:lnTo>
                    <a:pt x="441" y="182"/>
                  </a:lnTo>
                  <a:lnTo>
                    <a:pt x="442" y="192"/>
                  </a:lnTo>
                  <a:lnTo>
                    <a:pt x="444" y="205"/>
                  </a:lnTo>
                  <a:lnTo>
                    <a:pt x="444" y="219"/>
                  </a:lnTo>
                  <a:lnTo>
                    <a:pt x="446" y="232"/>
                  </a:lnTo>
                  <a:lnTo>
                    <a:pt x="444" y="243"/>
                  </a:lnTo>
                  <a:lnTo>
                    <a:pt x="444" y="255"/>
                  </a:lnTo>
                  <a:lnTo>
                    <a:pt x="442" y="266"/>
                  </a:lnTo>
                  <a:lnTo>
                    <a:pt x="441" y="276"/>
                  </a:lnTo>
                  <a:lnTo>
                    <a:pt x="437" y="287"/>
                  </a:lnTo>
                  <a:lnTo>
                    <a:pt x="433" y="298"/>
                  </a:lnTo>
                  <a:lnTo>
                    <a:pt x="431" y="310"/>
                  </a:lnTo>
                  <a:lnTo>
                    <a:pt x="429" y="319"/>
                  </a:lnTo>
                  <a:lnTo>
                    <a:pt x="423" y="329"/>
                  </a:lnTo>
                  <a:lnTo>
                    <a:pt x="418" y="338"/>
                  </a:lnTo>
                  <a:lnTo>
                    <a:pt x="412" y="348"/>
                  </a:lnTo>
                  <a:lnTo>
                    <a:pt x="406" y="359"/>
                  </a:lnTo>
                  <a:lnTo>
                    <a:pt x="399" y="367"/>
                  </a:lnTo>
                  <a:lnTo>
                    <a:pt x="393" y="376"/>
                  </a:lnTo>
                  <a:lnTo>
                    <a:pt x="387" y="386"/>
                  </a:lnTo>
                  <a:lnTo>
                    <a:pt x="382" y="395"/>
                  </a:lnTo>
                  <a:lnTo>
                    <a:pt x="372" y="403"/>
                  </a:lnTo>
                  <a:lnTo>
                    <a:pt x="363" y="409"/>
                  </a:lnTo>
                  <a:lnTo>
                    <a:pt x="353" y="414"/>
                  </a:lnTo>
                  <a:lnTo>
                    <a:pt x="347" y="422"/>
                  </a:lnTo>
                  <a:lnTo>
                    <a:pt x="336" y="428"/>
                  </a:lnTo>
                  <a:lnTo>
                    <a:pt x="326" y="433"/>
                  </a:lnTo>
                  <a:lnTo>
                    <a:pt x="317" y="439"/>
                  </a:lnTo>
                  <a:lnTo>
                    <a:pt x="307" y="447"/>
                  </a:lnTo>
                  <a:lnTo>
                    <a:pt x="298" y="449"/>
                  </a:lnTo>
                  <a:lnTo>
                    <a:pt x="287" y="452"/>
                  </a:lnTo>
                  <a:lnTo>
                    <a:pt x="275" y="456"/>
                  </a:lnTo>
                  <a:lnTo>
                    <a:pt x="264" y="460"/>
                  </a:lnTo>
                  <a:lnTo>
                    <a:pt x="254" y="462"/>
                  </a:lnTo>
                  <a:lnTo>
                    <a:pt x="243" y="464"/>
                  </a:lnTo>
                  <a:lnTo>
                    <a:pt x="231" y="464"/>
                  </a:lnTo>
                  <a:lnTo>
                    <a:pt x="222" y="466"/>
                  </a:lnTo>
                  <a:lnTo>
                    <a:pt x="211" y="464"/>
                  </a:lnTo>
                  <a:lnTo>
                    <a:pt x="197" y="464"/>
                  </a:lnTo>
                  <a:lnTo>
                    <a:pt x="186" y="462"/>
                  </a:lnTo>
                  <a:lnTo>
                    <a:pt x="176" y="460"/>
                  </a:lnTo>
                  <a:lnTo>
                    <a:pt x="165" y="456"/>
                  </a:lnTo>
                  <a:lnTo>
                    <a:pt x="154" y="452"/>
                  </a:lnTo>
                  <a:lnTo>
                    <a:pt x="142" y="449"/>
                  </a:lnTo>
                  <a:lnTo>
                    <a:pt x="135" y="447"/>
                  </a:lnTo>
                  <a:lnTo>
                    <a:pt x="123" y="439"/>
                  </a:lnTo>
                  <a:lnTo>
                    <a:pt x="112" y="433"/>
                  </a:lnTo>
                  <a:lnTo>
                    <a:pt x="102" y="428"/>
                  </a:lnTo>
                  <a:lnTo>
                    <a:pt x="97" y="422"/>
                  </a:lnTo>
                  <a:lnTo>
                    <a:pt x="85" y="414"/>
                  </a:lnTo>
                  <a:lnTo>
                    <a:pt x="78" y="409"/>
                  </a:lnTo>
                  <a:lnTo>
                    <a:pt x="68" y="403"/>
                  </a:lnTo>
                  <a:lnTo>
                    <a:pt x="62" y="395"/>
                  </a:lnTo>
                  <a:lnTo>
                    <a:pt x="53" y="386"/>
                  </a:lnTo>
                  <a:lnTo>
                    <a:pt x="47" y="376"/>
                  </a:lnTo>
                  <a:lnTo>
                    <a:pt x="41" y="367"/>
                  </a:lnTo>
                  <a:lnTo>
                    <a:pt x="36" y="359"/>
                  </a:lnTo>
                  <a:lnTo>
                    <a:pt x="28" y="348"/>
                  </a:lnTo>
                  <a:lnTo>
                    <a:pt x="22" y="338"/>
                  </a:lnTo>
                  <a:lnTo>
                    <a:pt x="19" y="329"/>
                  </a:lnTo>
                  <a:lnTo>
                    <a:pt x="15" y="319"/>
                  </a:lnTo>
                  <a:lnTo>
                    <a:pt x="11" y="310"/>
                  </a:lnTo>
                  <a:lnTo>
                    <a:pt x="7" y="298"/>
                  </a:lnTo>
                  <a:lnTo>
                    <a:pt x="3" y="287"/>
                  </a:lnTo>
                  <a:lnTo>
                    <a:pt x="3" y="276"/>
                  </a:lnTo>
                  <a:lnTo>
                    <a:pt x="0" y="266"/>
                  </a:lnTo>
                  <a:lnTo>
                    <a:pt x="0" y="255"/>
                  </a:lnTo>
                  <a:lnTo>
                    <a:pt x="0" y="243"/>
                  </a:lnTo>
                  <a:lnTo>
                    <a:pt x="0" y="232"/>
                  </a:lnTo>
                  <a:lnTo>
                    <a:pt x="0" y="219"/>
                  </a:lnTo>
                  <a:lnTo>
                    <a:pt x="0" y="205"/>
                  </a:lnTo>
                  <a:lnTo>
                    <a:pt x="0" y="192"/>
                  </a:lnTo>
                  <a:lnTo>
                    <a:pt x="3" y="182"/>
                  </a:lnTo>
                  <a:lnTo>
                    <a:pt x="3" y="171"/>
                  </a:lnTo>
                  <a:lnTo>
                    <a:pt x="7" y="160"/>
                  </a:lnTo>
                  <a:lnTo>
                    <a:pt x="11" y="148"/>
                  </a:lnTo>
                  <a:lnTo>
                    <a:pt x="15" y="139"/>
                  </a:lnTo>
                  <a:lnTo>
                    <a:pt x="19" y="127"/>
                  </a:lnTo>
                  <a:lnTo>
                    <a:pt x="24" y="116"/>
                  </a:lnTo>
                  <a:lnTo>
                    <a:pt x="30" y="106"/>
                  </a:lnTo>
                  <a:lnTo>
                    <a:pt x="38" y="97"/>
                  </a:lnTo>
                  <a:lnTo>
                    <a:pt x="43" y="87"/>
                  </a:lnTo>
                  <a:lnTo>
                    <a:pt x="49" y="80"/>
                  </a:lnTo>
                  <a:lnTo>
                    <a:pt x="55" y="70"/>
                  </a:lnTo>
                  <a:lnTo>
                    <a:pt x="64" y="65"/>
                  </a:lnTo>
                  <a:lnTo>
                    <a:pt x="70" y="57"/>
                  </a:lnTo>
                  <a:lnTo>
                    <a:pt x="79" y="49"/>
                  </a:lnTo>
                  <a:lnTo>
                    <a:pt x="87" y="44"/>
                  </a:lnTo>
                  <a:lnTo>
                    <a:pt x="97" y="38"/>
                  </a:lnTo>
                  <a:lnTo>
                    <a:pt x="104" y="30"/>
                  </a:lnTo>
                  <a:lnTo>
                    <a:pt x="114" y="25"/>
                  </a:lnTo>
                  <a:lnTo>
                    <a:pt x="125" y="19"/>
                  </a:lnTo>
                  <a:lnTo>
                    <a:pt x="136" y="15"/>
                  </a:lnTo>
                  <a:lnTo>
                    <a:pt x="144" y="10"/>
                  </a:lnTo>
                  <a:lnTo>
                    <a:pt x="154" y="8"/>
                  </a:lnTo>
                  <a:lnTo>
                    <a:pt x="165" y="4"/>
                  </a:lnTo>
                  <a:lnTo>
                    <a:pt x="176" y="4"/>
                  </a:lnTo>
                  <a:lnTo>
                    <a:pt x="186" y="2"/>
                  </a:lnTo>
                  <a:lnTo>
                    <a:pt x="199" y="0"/>
                  </a:lnTo>
                  <a:lnTo>
                    <a:pt x="211" y="0"/>
                  </a:lnTo>
                  <a:lnTo>
                    <a:pt x="222" y="2"/>
                  </a:lnTo>
                  <a:lnTo>
                    <a:pt x="222"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pic>
        <p:nvPicPr>
          <p:cNvPr id="12" name="Grafik 11"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9"/>
                                        </p:tgtEl>
                                        <p:attrNameLst>
                                          <p:attrName>style.visibility</p:attrName>
                                        </p:attrNameLst>
                                      </p:cBhvr>
                                      <p:to>
                                        <p:strVal val="visible"/>
                                      </p:to>
                                    </p:set>
                                    <p:animEffect transition="in" filter="fade">
                                      <p:cBhvr>
                                        <p:cTn id="27" dur="2000"/>
                                        <p:tgtEl>
                                          <p:spTgt spid="102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5" presetClass="emph" presetSubtype="0" repeatCount="4000" fill="hold" nodeType="clickEffect">
                                  <p:stCondLst>
                                    <p:cond delay="0"/>
                                  </p:stCondLst>
                                  <p:childTnLst>
                                    <p:anim calcmode="discrete" valueType="str">
                                      <p:cBhvr>
                                        <p:cTn id="46" dur="1000" fill="hold"/>
                                        <p:tgtEl>
                                          <p:spTgt spid="102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Lösung: Gemeinsames Konzept</a:t>
            </a:r>
            <a:endParaRPr lang="de-DE" dirty="0"/>
          </a:p>
        </p:txBody>
      </p:sp>
      <p:sp>
        <p:nvSpPr>
          <p:cNvPr id="3" name="Inhaltsplatzhalter 2"/>
          <p:cNvSpPr>
            <a:spLocks noGrp="1"/>
          </p:cNvSpPr>
          <p:nvPr>
            <p:ph idx="1"/>
          </p:nvPr>
        </p:nvSpPr>
        <p:spPr/>
        <p:txBody>
          <a:bodyPr>
            <a:normAutofit/>
          </a:bodyPr>
          <a:lstStyle/>
          <a:p>
            <a:r>
              <a:rPr lang="de-DE" sz="3600" dirty="0" smtClean="0"/>
              <a:t>Ein anerkanntes </a:t>
            </a:r>
            <a:r>
              <a:rPr lang="de-DE" sz="3600" b="1" dirty="0" smtClean="0"/>
              <a:t>Ausbildungsprogramm</a:t>
            </a:r>
            <a:r>
              <a:rPr lang="de-DE" sz="3600" dirty="0" smtClean="0"/>
              <a:t> für den Segelflug in den Alpen </a:t>
            </a:r>
          </a:p>
          <a:p>
            <a:endParaRPr lang="de-DE" sz="3600" dirty="0" smtClean="0"/>
          </a:p>
          <a:p>
            <a:pPr lvl="1"/>
            <a:r>
              <a:rPr lang="de-DE" sz="3200" dirty="0" smtClean="0"/>
              <a:t>Förderung von allgemein gültigen Zielen</a:t>
            </a:r>
          </a:p>
          <a:p>
            <a:pPr lvl="1">
              <a:buNone/>
            </a:pPr>
            <a:r>
              <a:rPr lang="de-DE" sz="3200" b="1" dirty="0" smtClean="0"/>
              <a:t>und</a:t>
            </a:r>
          </a:p>
          <a:p>
            <a:pPr lvl="1"/>
            <a:r>
              <a:rPr lang="de-DE" sz="3200" dirty="0" smtClean="0"/>
              <a:t>Förderung von persönlichen Neigungen</a:t>
            </a:r>
            <a:endParaRPr lang="de-DE" sz="3200" dirty="0"/>
          </a:p>
        </p:txBody>
      </p:sp>
      <p:pic>
        <p:nvPicPr>
          <p:cNvPr id="4" name="Grafik 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Grundidee des Konzepts</a:t>
            </a:r>
            <a:endParaRPr lang="de-DE" dirty="0"/>
          </a:p>
        </p:txBody>
      </p:sp>
      <p:sp>
        <p:nvSpPr>
          <p:cNvPr id="3" name="Inhaltsplatzhalter 2"/>
          <p:cNvSpPr>
            <a:spLocks noGrp="1"/>
          </p:cNvSpPr>
          <p:nvPr>
            <p:ph idx="1"/>
          </p:nvPr>
        </p:nvSpPr>
        <p:spPr/>
        <p:txBody>
          <a:bodyPr/>
          <a:lstStyle/>
          <a:p>
            <a:r>
              <a:rPr lang="de-DE" dirty="0" smtClean="0"/>
              <a:t>Das Programm steht auf drei Säulen</a:t>
            </a:r>
            <a:endParaRPr lang="de-DE" dirty="0"/>
          </a:p>
        </p:txBody>
      </p:sp>
      <p:sp>
        <p:nvSpPr>
          <p:cNvPr id="10" name="Freihandform 9"/>
          <p:cNvSpPr/>
          <p:nvPr/>
        </p:nvSpPr>
        <p:spPr>
          <a:xfrm>
            <a:off x="1571603" y="2583490"/>
            <a:ext cx="6000795" cy="891108"/>
          </a:xfrm>
          <a:custGeom>
            <a:avLst/>
            <a:gdLst>
              <a:gd name="connsiteX0" fmla="*/ 0 w 6000795"/>
              <a:gd name="connsiteY0" fmla="*/ 0 h 891108"/>
              <a:gd name="connsiteX1" fmla="*/ 6000795 w 6000795"/>
              <a:gd name="connsiteY1" fmla="*/ 0 h 891108"/>
              <a:gd name="connsiteX2" fmla="*/ 6000795 w 6000795"/>
              <a:gd name="connsiteY2" fmla="*/ 891108 h 891108"/>
              <a:gd name="connsiteX3" fmla="*/ 0 w 6000795"/>
              <a:gd name="connsiteY3" fmla="*/ 891108 h 891108"/>
              <a:gd name="connsiteX4" fmla="*/ 0 w 6000795"/>
              <a:gd name="connsiteY4" fmla="*/ 0 h 891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95" h="891108">
                <a:moveTo>
                  <a:pt x="0" y="0"/>
                </a:moveTo>
                <a:lnTo>
                  <a:pt x="6000795" y="0"/>
                </a:lnTo>
                <a:lnTo>
                  <a:pt x="6000795" y="891108"/>
                </a:lnTo>
                <a:lnTo>
                  <a:pt x="0" y="891108"/>
                </a:lnTo>
                <a:lnTo>
                  <a:pt x="0" y="0"/>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de-DE" sz="4400" kern="1200" dirty="0" smtClean="0"/>
              <a:t>Leitfaden</a:t>
            </a:r>
            <a:endParaRPr lang="de-DE" sz="4400" kern="1200" dirty="0"/>
          </a:p>
        </p:txBody>
      </p:sp>
      <p:sp>
        <p:nvSpPr>
          <p:cNvPr id="11" name="Freihandform 10"/>
          <p:cNvSpPr/>
          <p:nvPr/>
        </p:nvSpPr>
        <p:spPr>
          <a:xfrm>
            <a:off x="1524410" y="3848864"/>
            <a:ext cx="1782216" cy="1580400"/>
          </a:xfrm>
          <a:custGeom>
            <a:avLst/>
            <a:gdLst>
              <a:gd name="connsiteX0" fmla="*/ 0 w 1782216"/>
              <a:gd name="connsiteY0" fmla="*/ 0 h 1592152"/>
              <a:gd name="connsiteX1" fmla="*/ 1782216 w 1782216"/>
              <a:gd name="connsiteY1" fmla="*/ 0 h 1592152"/>
              <a:gd name="connsiteX2" fmla="*/ 1782216 w 1782216"/>
              <a:gd name="connsiteY2" fmla="*/ 1592152 h 1592152"/>
              <a:gd name="connsiteX3" fmla="*/ 0 w 1782216"/>
              <a:gd name="connsiteY3" fmla="*/ 1592152 h 1592152"/>
              <a:gd name="connsiteX4" fmla="*/ 0 w 1782216"/>
              <a:gd name="connsiteY4" fmla="*/ 0 h 1592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2216" h="1592152">
                <a:moveTo>
                  <a:pt x="0" y="0"/>
                </a:moveTo>
                <a:lnTo>
                  <a:pt x="1782216" y="0"/>
                </a:lnTo>
                <a:lnTo>
                  <a:pt x="1782216" y="1592152"/>
                </a:lnTo>
                <a:lnTo>
                  <a:pt x="0" y="1592152"/>
                </a:lnTo>
                <a:lnTo>
                  <a:pt x="0" y="0"/>
                </a:lnTo>
                <a:close/>
              </a:path>
            </a:pathLst>
          </a:custGeom>
          <a:solidFill>
            <a:schemeClr val="accent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de-DE" sz="2100" kern="1200" dirty="0" smtClean="0"/>
              <a:t>Fluglehrer</a:t>
            </a:r>
          </a:p>
          <a:p>
            <a:pPr lvl="0" algn="ctr" defTabSz="933450">
              <a:lnSpc>
                <a:spcPct val="90000"/>
              </a:lnSpc>
              <a:spcBef>
                <a:spcPct val="0"/>
              </a:spcBef>
              <a:spcAft>
                <a:spcPct val="35000"/>
              </a:spcAft>
            </a:pPr>
            <a:r>
              <a:rPr lang="de-DE" sz="2100" kern="1200" dirty="0" smtClean="0"/>
              <a:t>Multiplikatoren</a:t>
            </a:r>
          </a:p>
          <a:p>
            <a:pPr lvl="0" algn="ctr" defTabSz="933450">
              <a:lnSpc>
                <a:spcPct val="90000"/>
              </a:lnSpc>
              <a:spcBef>
                <a:spcPct val="0"/>
              </a:spcBef>
              <a:spcAft>
                <a:spcPct val="35000"/>
              </a:spcAft>
            </a:pPr>
            <a:r>
              <a:rPr lang="de-DE" sz="2100" kern="1200" dirty="0" smtClean="0"/>
              <a:t>Trainer</a:t>
            </a:r>
            <a:endParaRPr lang="de-DE" sz="2100" kern="1200" dirty="0"/>
          </a:p>
        </p:txBody>
      </p:sp>
      <p:sp>
        <p:nvSpPr>
          <p:cNvPr id="12" name="Freihandform 11"/>
          <p:cNvSpPr/>
          <p:nvPr/>
        </p:nvSpPr>
        <p:spPr>
          <a:xfrm>
            <a:off x="3680892" y="3848864"/>
            <a:ext cx="1782216" cy="1578812"/>
          </a:xfrm>
          <a:custGeom>
            <a:avLst/>
            <a:gdLst>
              <a:gd name="connsiteX0" fmla="*/ 0 w 1782216"/>
              <a:gd name="connsiteY0" fmla="*/ 0 h 1578812"/>
              <a:gd name="connsiteX1" fmla="*/ 1782216 w 1782216"/>
              <a:gd name="connsiteY1" fmla="*/ 0 h 1578812"/>
              <a:gd name="connsiteX2" fmla="*/ 1782216 w 1782216"/>
              <a:gd name="connsiteY2" fmla="*/ 1578812 h 1578812"/>
              <a:gd name="connsiteX3" fmla="*/ 0 w 1782216"/>
              <a:gd name="connsiteY3" fmla="*/ 1578812 h 1578812"/>
              <a:gd name="connsiteX4" fmla="*/ 0 w 1782216"/>
              <a:gd name="connsiteY4" fmla="*/ 0 h 1578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2216" h="1578812">
                <a:moveTo>
                  <a:pt x="0" y="0"/>
                </a:moveTo>
                <a:lnTo>
                  <a:pt x="1782216" y="0"/>
                </a:lnTo>
                <a:lnTo>
                  <a:pt x="1782216" y="1578812"/>
                </a:lnTo>
                <a:lnTo>
                  <a:pt x="0" y="1578812"/>
                </a:lnTo>
                <a:lnTo>
                  <a:pt x="0" y="0"/>
                </a:lnTo>
                <a:close/>
              </a:path>
            </a:pathLst>
          </a:custGeom>
          <a:solidFill>
            <a:schemeClr val="accent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de-DE" sz="2100" kern="1200" dirty="0" smtClean="0"/>
              <a:t>Unterricht</a:t>
            </a:r>
          </a:p>
          <a:p>
            <a:pPr lvl="0" algn="ctr" defTabSz="933450">
              <a:lnSpc>
                <a:spcPct val="90000"/>
              </a:lnSpc>
              <a:spcBef>
                <a:spcPct val="0"/>
              </a:spcBef>
              <a:spcAft>
                <a:spcPct val="35000"/>
              </a:spcAft>
            </a:pPr>
            <a:r>
              <a:rPr lang="de-DE" sz="2100" kern="1200" dirty="0" smtClean="0"/>
              <a:t>Literatur</a:t>
            </a:r>
          </a:p>
          <a:p>
            <a:pPr lvl="0" algn="ctr" defTabSz="933450">
              <a:lnSpc>
                <a:spcPct val="90000"/>
              </a:lnSpc>
              <a:spcBef>
                <a:spcPct val="0"/>
              </a:spcBef>
              <a:spcAft>
                <a:spcPct val="35000"/>
              </a:spcAft>
            </a:pPr>
            <a:r>
              <a:rPr lang="de-DE" sz="2100" kern="1200" dirty="0" smtClean="0"/>
              <a:t>Simulator</a:t>
            </a:r>
            <a:endParaRPr lang="de-DE" sz="2100" kern="1200" dirty="0"/>
          </a:p>
        </p:txBody>
      </p:sp>
      <p:sp>
        <p:nvSpPr>
          <p:cNvPr id="13" name="Freihandform 12"/>
          <p:cNvSpPr/>
          <p:nvPr/>
        </p:nvSpPr>
        <p:spPr>
          <a:xfrm>
            <a:off x="5837374" y="3848864"/>
            <a:ext cx="1782216" cy="1578812"/>
          </a:xfrm>
          <a:custGeom>
            <a:avLst/>
            <a:gdLst>
              <a:gd name="connsiteX0" fmla="*/ 0 w 1782216"/>
              <a:gd name="connsiteY0" fmla="*/ 0 h 1578812"/>
              <a:gd name="connsiteX1" fmla="*/ 1782216 w 1782216"/>
              <a:gd name="connsiteY1" fmla="*/ 0 h 1578812"/>
              <a:gd name="connsiteX2" fmla="*/ 1782216 w 1782216"/>
              <a:gd name="connsiteY2" fmla="*/ 1578812 h 1578812"/>
              <a:gd name="connsiteX3" fmla="*/ 0 w 1782216"/>
              <a:gd name="connsiteY3" fmla="*/ 1578812 h 1578812"/>
              <a:gd name="connsiteX4" fmla="*/ 0 w 1782216"/>
              <a:gd name="connsiteY4" fmla="*/ 0 h 1578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2216" h="1578812">
                <a:moveTo>
                  <a:pt x="0" y="0"/>
                </a:moveTo>
                <a:lnTo>
                  <a:pt x="1782216" y="0"/>
                </a:lnTo>
                <a:lnTo>
                  <a:pt x="1782216" y="1578812"/>
                </a:lnTo>
                <a:lnTo>
                  <a:pt x="0" y="1578812"/>
                </a:lnTo>
                <a:lnTo>
                  <a:pt x="0" y="0"/>
                </a:lnTo>
                <a:close/>
              </a:path>
            </a:pathLst>
          </a:custGeom>
          <a:solidFill>
            <a:schemeClr val="accent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de-DE" sz="2100" kern="1200" dirty="0" smtClean="0"/>
              <a:t>Leitfaden als inhaltlichte </a:t>
            </a:r>
            <a:r>
              <a:rPr lang="de-DE" sz="2100" b="1" kern="1200" dirty="0" smtClean="0"/>
              <a:t>Referenz</a:t>
            </a:r>
            <a:r>
              <a:rPr lang="de-DE" sz="2100" kern="1200" dirty="0" smtClean="0"/>
              <a:t> aller Beteiligten</a:t>
            </a:r>
            <a:endParaRPr lang="de-DE" sz="2100" kern="1200" dirty="0"/>
          </a:p>
        </p:txBody>
      </p:sp>
      <p:pic>
        <p:nvPicPr>
          <p:cNvPr id="14" name="Grafik 13" descr="Ventus.gif"/>
          <p:cNvPicPr>
            <a:picLocks noChangeAspect="1"/>
          </p:cNvPicPr>
          <p:nvPr/>
        </p:nvPicPr>
        <p:blipFill>
          <a:blip r:embed="rId3"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2000"/>
                                        <p:tgtEl>
                                          <p:spTgt spid="11"/>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2000"/>
                                        <p:tgtEl>
                                          <p:spTgt spid="12"/>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Leitfaden: Streckenflug in den Alpen</a:t>
            </a:r>
            <a:endParaRPr lang="de-DE" dirty="0"/>
          </a:p>
        </p:txBody>
      </p:sp>
      <p:sp>
        <p:nvSpPr>
          <p:cNvPr id="3" name="Inhaltsplatzhalter 2"/>
          <p:cNvSpPr>
            <a:spLocks noGrp="1"/>
          </p:cNvSpPr>
          <p:nvPr>
            <p:ph idx="1"/>
          </p:nvPr>
        </p:nvSpPr>
        <p:spPr>
          <a:xfrm>
            <a:off x="304800" y="1554162"/>
            <a:ext cx="8686800" cy="4946672"/>
          </a:xfrm>
        </p:spPr>
        <p:txBody>
          <a:bodyPr>
            <a:normAutofit lnSpcReduction="10000"/>
          </a:bodyPr>
          <a:lstStyle/>
          <a:p>
            <a:pPr marL="514350" indent="-514350">
              <a:buNone/>
            </a:pPr>
            <a:r>
              <a:rPr lang="de-DE" dirty="0" smtClean="0"/>
              <a:t>Unterteilung in vier große Gruppen</a:t>
            </a:r>
          </a:p>
          <a:p>
            <a:pPr marL="514350" indent="-514350">
              <a:buNone/>
            </a:pPr>
            <a:endParaRPr lang="de-DE" dirty="0" smtClean="0"/>
          </a:p>
          <a:p>
            <a:pPr marL="514350" indent="-514350">
              <a:buFont typeface="+mj-lt"/>
              <a:buAutoNum type="arabicPeriod"/>
            </a:pPr>
            <a:r>
              <a:rPr lang="de-DE" dirty="0" smtClean="0"/>
              <a:t>Fliegerisches Handwerk</a:t>
            </a:r>
          </a:p>
          <a:p>
            <a:pPr marL="514350" indent="-514350">
              <a:buFont typeface="+mj-lt"/>
              <a:buAutoNum type="arabicPeriod"/>
            </a:pPr>
            <a:endParaRPr lang="de-DE" dirty="0" smtClean="0"/>
          </a:p>
          <a:p>
            <a:pPr marL="514350" indent="-514350">
              <a:buFont typeface="+mj-lt"/>
              <a:buAutoNum type="arabicPeriod"/>
            </a:pPr>
            <a:r>
              <a:rPr lang="de-DE" dirty="0" smtClean="0"/>
              <a:t>Flugmechanik</a:t>
            </a:r>
          </a:p>
          <a:p>
            <a:pPr marL="514350" indent="-514350">
              <a:buFont typeface="+mj-lt"/>
              <a:buAutoNum type="arabicPeriod"/>
            </a:pPr>
            <a:endParaRPr lang="de-DE" dirty="0" smtClean="0"/>
          </a:p>
          <a:p>
            <a:pPr marL="514350" indent="-514350">
              <a:buFont typeface="+mj-lt"/>
              <a:buAutoNum type="arabicPeriod"/>
            </a:pPr>
            <a:r>
              <a:rPr lang="de-DE" dirty="0" smtClean="0"/>
              <a:t>Fluggebiet Gebirge</a:t>
            </a:r>
          </a:p>
          <a:p>
            <a:pPr marL="514350" indent="-514350">
              <a:buFont typeface="+mj-lt"/>
              <a:buAutoNum type="arabicPeriod"/>
            </a:pPr>
            <a:endParaRPr lang="de-DE" dirty="0" smtClean="0"/>
          </a:p>
          <a:p>
            <a:pPr marL="514350" indent="-514350">
              <a:buFont typeface="+mj-lt"/>
              <a:buAutoNum type="arabicPeriod"/>
            </a:pPr>
            <a:r>
              <a:rPr lang="de-DE" dirty="0" smtClean="0"/>
              <a:t>Persönliche Faktoren</a:t>
            </a:r>
            <a:endParaRPr lang="de-DE" dirty="0"/>
          </a:p>
        </p:txBody>
      </p:sp>
      <p:pic>
        <p:nvPicPr>
          <p:cNvPr id="4" name="Grafik 3" descr="IMG_3157.JPG"/>
          <p:cNvPicPr>
            <a:picLocks noChangeAspect="1"/>
          </p:cNvPicPr>
          <p:nvPr/>
        </p:nvPicPr>
        <p:blipFill>
          <a:blip r:embed="rId3" cstate="print"/>
          <a:stretch>
            <a:fillRect/>
          </a:stretch>
        </p:blipFill>
        <p:spPr>
          <a:xfrm>
            <a:off x="5143504" y="2071678"/>
            <a:ext cx="1926000" cy="1444500"/>
          </a:xfrm>
          <a:prstGeom prst="rect">
            <a:avLst/>
          </a:prstGeom>
          <a:ln>
            <a:noFill/>
          </a:ln>
          <a:effectLst>
            <a:outerShdw blurRad="292100" dist="139700" dir="2700000" algn="tl" rotWithShape="0">
              <a:srgbClr val="333333">
                <a:alpha val="65000"/>
              </a:srgbClr>
            </a:outerShdw>
          </a:effectLst>
        </p:spPr>
      </p:pic>
      <p:pic>
        <p:nvPicPr>
          <p:cNvPr id="6" name="Grafik 5" descr="NachdrückenKreisbahn.png"/>
          <p:cNvPicPr>
            <a:picLocks noChangeAspect="1"/>
          </p:cNvPicPr>
          <p:nvPr/>
        </p:nvPicPr>
        <p:blipFill>
          <a:blip r:embed="rId4" cstate="print"/>
          <a:stretch>
            <a:fillRect/>
          </a:stretch>
        </p:blipFill>
        <p:spPr>
          <a:xfrm>
            <a:off x="2714612" y="3633655"/>
            <a:ext cx="4887007" cy="1009791"/>
          </a:xfrm>
          <a:prstGeom prst="rect">
            <a:avLst/>
          </a:prstGeom>
          <a:ln>
            <a:noFill/>
          </a:ln>
          <a:effectLst>
            <a:outerShdw blurRad="292100" dist="139700" dir="2700000" algn="tl" rotWithShape="0">
              <a:srgbClr val="333333">
                <a:alpha val="65000"/>
              </a:srgbClr>
            </a:outerShdw>
          </a:effectLst>
        </p:spPr>
      </p:pic>
      <p:pic>
        <p:nvPicPr>
          <p:cNvPr id="7" name="Grafik 6" descr="IMG_3164.JPG"/>
          <p:cNvPicPr>
            <a:picLocks noChangeAspect="1"/>
          </p:cNvPicPr>
          <p:nvPr/>
        </p:nvPicPr>
        <p:blipFill>
          <a:blip r:embed="rId5" cstate="print"/>
          <a:stretch>
            <a:fillRect/>
          </a:stretch>
        </p:blipFill>
        <p:spPr>
          <a:xfrm>
            <a:off x="5146330" y="4143380"/>
            <a:ext cx="1926000" cy="1444500"/>
          </a:xfrm>
          <a:prstGeom prst="rect">
            <a:avLst/>
          </a:prstGeom>
          <a:ln>
            <a:noFill/>
          </a:ln>
          <a:effectLst>
            <a:outerShdw blurRad="292100" dist="139700" dir="2700000" algn="tl" rotWithShape="0">
              <a:srgbClr val="333333">
                <a:alpha val="65000"/>
              </a:srgbClr>
            </a:outerShdw>
          </a:effectLst>
        </p:spPr>
      </p:pic>
      <p:pic>
        <p:nvPicPr>
          <p:cNvPr id="8" name="Grafik 7" descr="Mensch.gif"/>
          <p:cNvPicPr>
            <a:picLocks noChangeAspect="1"/>
          </p:cNvPicPr>
          <p:nvPr/>
        </p:nvPicPr>
        <p:blipFill>
          <a:blip r:embed="rId6" cstate="print"/>
          <a:stretch>
            <a:fillRect/>
          </a:stretch>
        </p:blipFill>
        <p:spPr>
          <a:xfrm>
            <a:off x="5572132" y="5478377"/>
            <a:ext cx="1000132" cy="1593961"/>
          </a:xfrm>
          <a:prstGeom prst="rect">
            <a:avLst/>
          </a:prstGeom>
          <a:ln>
            <a:noFill/>
          </a:ln>
          <a:effectLst>
            <a:outerShdw blurRad="292100" dist="139700" dir="2700000" algn="tl" rotWithShape="0">
              <a:srgbClr val="333333">
                <a:alpha val="65000"/>
              </a:srgbClr>
            </a:outerShdw>
          </a:effectLst>
        </p:spPr>
      </p:pic>
      <p:pic>
        <p:nvPicPr>
          <p:cNvPr id="9" name="Grafik 8" descr="Ventus.gif"/>
          <p:cNvPicPr>
            <a:picLocks noChangeAspect="1"/>
          </p:cNvPicPr>
          <p:nvPr/>
        </p:nvPicPr>
        <p:blipFill>
          <a:blip r:embed="rId7" cstate="print"/>
          <a:stretch>
            <a:fillRect/>
          </a:stretch>
        </p:blipFill>
        <p:spPr>
          <a:xfrm>
            <a:off x="7286644" y="5969916"/>
            <a:ext cx="1857388" cy="888108"/>
          </a:xfrm>
          <a:prstGeom prst="rect">
            <a:avLst/>
          </a:prstGeom>
          <a:effectLst>
            <a:innerShdw blurRad="63500" dist="50800" dir="5400000">
              <a:prstClr val="black">
                <a:alpha val="50000"/>
              </a:prstClr>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2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par>
                                <p:cTn id="26" presetID="22" presetClass="entr" presetSubtype="2"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right)">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2000"/>
                                        <p:tgtEl>
                                          <p:spTgt spid="3">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20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2000"/>
                                        <p:tgtEl>
                                          <p:spTgt spid="3">
                                            <p:txEl>
                                              <p:pRg st="8" end="8"/>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Project overview presentation">
  <a:themeElements>
    <a:clrScheme name="Rhea">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perspectiveFront" fov="60000">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keanos">
  <a:themeElements>
    <a:clrScheme name="Okeanos">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keanos">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keanos">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JhengHei"/>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ajorFont>
      <a:minorFont>
        <a:latin typeface="Calibri"/>
        <a:ea typeface=""/>
        <a:cs typeface=""/>
        <a:font script="Grek" typeface=""/>
        <a:font script="Cyrl" typeface=""/>
        <a:font script="Jpan" typeface="ＭＳ Ｐゴシック"/>
        <a:font script="Hang" typeface="맑은 고딕"/>
        <a:font script="Hans" typeface="宋体"/>
        <a:font script="Hant" typeface="PMingLiu"/>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inorFont>
    </a:fontScheme>
    <a:fmtScheme name="Office">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shade val="50000"/>
                <a:satMod val="145000"/>
              </a:schemeClr>
            </a:gs>
            <a:gs pos="40000">
              <a:schemeClr val="phClr">
                <a:shade val="70000"/>
                <a:satMod val="145000"/>
              </a:schemeClr>
            </a:gs>
            <a:gs pos="100000">
              <a:schemeClr val="phClr">
                <a:tint val="85000"/>
                <a:satMod val="15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JhengHei"/>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ajorFont>
      <a:minorFont>
        <a:latin typeface="Calibri"/>
        <a:ea typeface=""/>
        <a:cs typeface=""/>
        <a:font script="Grek" typeface=""/>
        <a:font script="Cyrl" typeface=""/>
        <a:font script="Jpan" typeface="ＭＳ Ｐゴシック"/>
        <a:font script="Hang" typeface="맑은 고딕"/>
        <a:font script="Hans" typeface="宋体"/>
        <a:font script="Hant" typeface="PMingLiu"/>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inorFont>
    </a:fontScheme>
    <a:fmtScheme name="Office">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shade val="50000"/>
                <a:satMod val="145000"/>
              </a:schemeClr>
            </a:gs>
            <a:gs pos="40000">
              <a:schemeClr val="phClr">
                <a:shade val="70000"/>
                <a:satMod val="145000"/>
              </a:schemeClr>
            </a:gs>
            <a:gs pos="100000">
              <a:schemeClr val="phClr">
                <a:tint val="85000"/>
                <a:satMod val="15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Project overview presentation</Template>
  <TotalTime>0</TotalTime>
  <Words>1692</Words>
  <Application>Microsoft Office PowerPoint</Application>
  <PresentationFormat>Bildschirmpräsentation (4:3)</PresentationFormat>
  <Paragraphs>347</Paragraphs>
  <Slides>36</Slides>
  <Notes>36</Notes>
  <HiddenSlides>0</HiddenSlides>
  <MMClips>0</MMClips>
  <ScaleCrop>false</ScaleCrop>
  <HeadingPairs>
    <vt:vector size="4" baseType="variant">
      <vt:variant>
        <vt:lpstr>Design</vt:lpstr>
      </vt:variant>
      <vt:variant>
        <vt:i4>2</vt:i4>
      </vt:variant>
      <vt:variant>
        <vt:lpstr>Folientitel</vt:lpstr>
      </vt:variant>
      <vt:variant>
        <vt:i4>36</vt:i4>
      </vt:variant>
    </vt:vector>
  </HeadingPairs>
  <TitlesOfParts>
    <vt:vector size="38" baseType="lpstr">
      <vt:lpstr>Project overview presentation</vt:lpstr>
      <vt:lpstr>Okeanos</vt:lpstr>
      <vt:lpstr>Gezielte Ausbildung im Alpensegelflug</vt:lpstr>
      <vt:lpstr>Sicherheit im Segelflug</vt:lpstr>
      <vt:lpstr>Ausbildung als Grundstein</vt:lpstr>
      <vt:lpstr>Segelflug nach der Schulung</vt:lpstr>
      <vt:lpstr>Möglichkeiten der Weiterbildung</vt:lpstr>
      <vt:lpstr>Gebirgsflug: Lernen und lehren</vt:lpstr>
      <vt:lpstr>Lösung: Gemeinsames Konzept</vt:lpstr>
      <vt:lpstr>Grundidee des Konzepts</vt:lpstr>
      <vt:lpstr>Leitfaden: Streckenflug in den Alpen</vt:lpstr>
      <vt:lpstr>Fliegerisches Handwerk</vt:lpstr>
      <vt:lpstr>Fliegerisches Handwerk</vt:lpstr>
      <vt:lpstr>Flugmechanik</vt:lpstr>
      <vt:lpstr>Flugmechanik</vt:lpstr>
      <vt:lpstr>Fluggebiet Gebirge</vt:lpstr>
      <vt:lpstr>Fluggebiet Gebirge</vt:lpstr>
      <vt:lpstr>Persönliche Faktoren</vt:lpstr>
      <vt:lpstr>Persönliche Faktoren</vt:lpstr>
      <vt:lpstr>Hangflug,</vt:lpstr>
      <vt:lpstr>Flug in der Nähe von Hindernissen.</vt:lpstr>
      <vt:lpstr>Sicherheitsabstand.</vt:lpstr>
      <vt:lpstr>Folie 21</vt:lpstr>
      <vt:lpstr>Aufwind am Hang.</vt:lpstr>
      <vt:lpstr>Flugbahn am Hang.</vt:lpstr>
      <vt:lpstr>Flugbahn am Hang.</vt:lpstr>
      <vt:lpstr>Die Umkehrkurve.</vt:lpstr>
      <vt:lpstr>Problematik der Umkehrkurve.</vt:lpstr>
      <vt:lpstr>Der passende Abstand zum Hang</vt:lpstr>
      <vt:lpstr>Ausweichen und Harmonisieren</vt:lpstr>
      <vt:lpstr>Leistungsoptimierung</vt:lpstr>
      <vt:lpstr>Sollfahrt</vt:lpstr>
      <vt:lpstr>Die Schnelle Wende</vt:lpstr>
      <vt:lpstr>Die Schnelle Wende</vt:lpstr>
      <vt:lpstr>Die Schnelle Wende</vt:lpstr>
      <vt:lpstr>Wie viel Abstand zum Hang?</vt:lpstr>
      <vt:lpstr>Gezielte Ausbildung führt zu</vt:lpstr>
      <vt:lpstr>Folie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2009-10-24T22:50:51Z</dcterms:created>
  <dcterms:modified xsi:type="dcterms:W3CDTF">2009-11-06T13:13:06Z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CID">
    <vt:lpwstr>1031</vt:lpwstr>
  </property>
  <property fmtid="{D5CDD505-2E9C-101B-9397-08002B2CF9AE}" pid="3" name="_TemplateID">
    <vt:lpwstr>TC100851991031</vt:lpwstr>
  </property>
</Properties>
</file>